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4"/>
  </p:notesMasterIdLst>
  <p:sldIdLst>
    <p:sldId id="290" r:id="rId2"/>
    <p:sldId id="258" r:id="rId3"/>
    <p:sldId id="286" r:id="rId4"/>
    <p:sldId id="259" r:id="rId5"/>
    <p:sldId id="293" r:id="rId6"/>
    <p:sldId id="260" r:id="rId7"/>
    <p:sldId id="261" r:id="rId8"/>
    <p:sldId id="256" r:id="rId9"/>
    <p:sldId id="262" r:id="rId10"/>
    <p:sldId id="264" r:id="rId11"/>
    <p:sldId id="265" r:id="rId12"/>
    <p:sldId id="266" r:id="rId13"/>
    <p:sldId id="294" r:id="rId14"/>
    <p:sldId id="267" r:id="rId15"/>
    <p:sldId id="268" r:id="rId16"/>
    <p:sldId id="269" r:id="rId17"/>
    <p:sldId id="270" r:id="rId18"/>
    <p:sldId id="271" r:id="rId19"/>
    <p:sldId id="272" r:id="rId20"/>
    <p:sldId id="283" r:id="rId21"/>
    <p:sldId id="284" r:id="rId22"/>
    <p:sldId id="288" r:id="rId23"/>
  </p:sldIdLst>
  <p:sldSz cx="9144000" cy="5143500" type="screen16x9"/>
  <p:notesSz cx="6858000" cy="9144000"/>
  <p:custShowLst>
    <p:custShow name="Dont_Pause" id="0">
      <p:sldLst>
        <p:sld r:id="rId3"/>
        <p:sld r:id="rId4"/>
        <p:sld r:id="rId5"/>
        <p:sld r:id="rId7"/>
        <p:sld r:id="rId8"/>
        <p:sld r:id="rId9"/>
        <p:sld r:id="rId10"/>
        <p:sld r:id="rId11"/>
        <p:sld r:id="rId12"/>
        <p:sld r:id="rId13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6F71"/>
    <a:srgbClr val="EC008C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36" autoAdjust="0"/>
    <p:restoredTop sz="94660"/>
  </p:normalViewPr>
  <p:slideViewPr>
    <p:cSldViewPr>
      <p:cViewPr varScale="1">
        <p:scale>
          <a:sx n="200" d="100"/>
          <a:sy n="200" d="100"/>
        </p:scale>
        <p:origin x="798" y="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B0C366D-3E1F-4493-B7DE-42E55DF71392}" type="datetimeFigureOut">
              <a:rPr lang="en-GB"/>
              <a:pPr>
                <a:defRPr/>
              </a:pPr>
              <a:t>03/06/2026</a:t>
            </a:fld>
            <a:endParaRPr lang="en-GB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9B7FB93-AC72-48F5-BFF2-A35EBF624FA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2560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41CC271-5D4D-4263-8A69-30D6FA4BC941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DB3E9F-42AA-4D7E-87BC-536B381C9A68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8DB167-1986-465B-A560-215496531A3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7898E5-4B38-4D3E-B58E-F3788CA8DFDD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D9B7C7-A60A-4CAE-BB55-9DEDF2FB4C81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3F5622-51AE-4DDA-A298-6B7F328DB79D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2DE29F2-AD4C-44E9-AAA5-33921FEEFB88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D94A2B-0672-45FC-9F6A-B6BC2840E79E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EAC81E-3AE8-4FB9-8EAF-61BB1D83DD6D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BB8C2D-03B5-4516-B0BF-08932FB6C5DC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668A7F-68FB-45ED-839C-59D58CA8133E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F46A31-64F2-42B8-89BE-6C2EC323219F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7DA134-8025-4148-B8B0-FC55E69E9F00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B7EECE-DCB2-4512-8671-439BC64719F6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9DB1D9-3960-41ED-92B4-C0E712E862DF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05FD4C-E25D-458C-A7F8-75E9302886D3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DF65C1-CC77-4FAA-8C2D-523A02D2CBAA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585913-B434-490E-B254-84A9B743E296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9AC7FB-18DD-42AE-A0DD-E43B57917539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2D024-40EC-4595-995C-7CCC62C1B419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F6C262-451F-47C3-8F1A-E9F3543E6648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678B29-7A06-4596-9040-33878AD26894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0D4FD-BD41-4D12-8B9D-E40A742E67B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0DE2B-7209-4503-9921-BFEB6E079E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2410D-425E-4E17-A0A9-8D69EB18FDE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B6B5C-8EA7-47D0-ADBF-A07BEA77D1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2569D-5AD0-486B-981E-130DA76B041B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13EA0-31E2-4C96-BD06-663ED25802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4A37D-35E2-494F-A52A-A68634FE014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DC8A87-9B7D-408C-B308-BB07D0A652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74932-6D2E-4C45-994D-02E637C82393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73DE6-29B9-4374-A08C-507004FB8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12913-67B1-4FCF-A3C2-138AB248546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BFF52-31DD-40CF-AEBC-411573B24C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0316E-1A85-4CAF-969C-98C69132E6BF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A2B62-6B04-4D7D-915C-CB2FD8C3AB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E1736-09A4-41A4-9C26-51C49A1B3541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8D44D-C184-44B9-8996-A4BAFBFF7C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ECE7D-53C1-4363-A96C-BE2C4967487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7936-39EB-4FF7-820F-0156E9887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288FC-C5B6-4F64-ABBF-E2BAFE2BC1B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02C3E-8AAA-4B51-B183-CBEB2AE2C3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F8287-6C0D-48F1-9BE9-52C42738671D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7033B-4FD1-480C-9733-1B50A4E516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7B89AE-CD96-4C10-952D-53C1EA6EC5F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C82C88-5A63-4765-B2CB-CCBA82D0D7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2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CINE SUNT EU ACUM</a:t>
            </a:r>
            <a:r>
              <a:rPr lang="en-US" sz="4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</a:t>
            </a:r>
            <a:r>
              <a:rPr lang="en-US" sz="1100" b="1">
                <a:solidFill>
                  <a:srgbClr val="6D6F71"/>
                </a:solidFill>
              </a:rPr>
              <a:t> 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2 | </a:t>
            </a:r>
            <a:r>
              <a:rPr lang="ro-RO" sz="1100" b="1">
                <a:solidFill>
                  <a:srgbClr val="6D6F71"/>
                </a:solidFill>
              </a:rPr>
              <a:t>CINE SUNT EU ACUM</a:t>
            </a:r>
            <a:r>
              <a:rPr lang="en-US" sz="1100" b="1">
                <a:solidFill>
                  <a:srgbClr val="6D6F71"/>
                </a:solidFill>
              </a:rPr>
              <a:t>?</a:t>
            </a:r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5003800" y="4714875"/>
            <a:ext cx="39973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2"/>
          <p:cNvSpPr txBox="1">
            <a:spLocks noChangeArrowheads="1"/>
          </p:cNvSpPr>
          <p:nvPr/>
        </p:nvSpPr>
        <p:spPr bwMode="auto">
          <a:xfrm>
            <a:off x="539750" y="992188"/>
            <a:ext cx="71818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diferență</a:t>
            </a:r>
            <a:r>
              <a:rPr lang="en-GB" sz="3000" b="1">
                <a:solidFill>
                  <a:srgbClr val="00AEEF"/>
                </a:solidFill>
              </a:rPr>
              <a:t>!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6386" name="Rectangle 3"/>
          <p:cNvSpPr>
            <a:spLocks noChangeArrowheads="1"/>
          </p:cNvSpPr>
          <p:nvPr/>
        </p:nvSpPr>
        <p:spPr bwMode="auto">
          <a:xfrm>
            <a:off x="539750" y="1492250"/>
            <a:ext cx="8424863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  <a:tabLst>
                <a:tab pos="5203825" algn="l"/>
                <a:tab pos="5378450" algn="l"/>
              </a:tabLst>
            </a:pPr>
            <a:r>
              <a:rPr lang="vi-VN" sz="2200" b="1">
                <a:solidFill>
                  <a:srgbClr val="EC008C"/>
                </a:solidFill>
              </a:rPr>
              <a:t>„Dacă este cineva în Cristos, este o făptură nouă. Cele vechi s-au dus, iată că toate lucrurile s-au făcut noi.”</a:t>
            </a:r>
            <a:r>
              <a:rPr lang="ro-RO" sz="2400" b="1">
                <a:solidFill>
                  <a:srgbClr val="EC008C"/>
                </a:solidFill>
              </a:rPr>
              <a:t>                      </a:t>
            </a:r>
            <a:r>
              <a:rPr lang="ro-RO" sz="1600" b="1">
                <a:solidFill>
                  <a:srgbClr val="EC008C"/>
                </a:solidFill>
              </a:rPr>
              <a:t>	</a:t>
            </a:r>
            <a:r>
              <a:rPr lang="en-US" sz="1600" b="1">
                <a:solidFill>
                  <a:srgbClr val="6D6F71"/>
                </a:solidFill>
              </a:rPr>
              <a:t>(2 </a:t>
            </a:r>
            <a:r>
              <a:rPr lang="ro-RO" sz="1600" b="1">
                <a:solidFill>
                  <a:srgbClr val="6D6F71"/>
                </a:solidFill>
              </a:rPr>
              <a:t>Corinteni </a:t>
            </a:r>
            <a:r>
              <a:rPr lang="en-US" sz="1600" b="1">
                <a:solidFill>
                  <a:srgbClr val="6D6F71"/>
                </a:solidFill>
              </a:rPr>
              <a:t>5:17) </a:t>
            </a:r>
          </a:p>
          <a:p>
            <a:pPr>
              <a:spcBef>
                <a:spcPct val="75000"/>
              </a:spcBef>
              <a:tabLst>
                <a:tab pos="5203825" algn="l"/>
                <a:tab pos="5378450" algn="l"/>
              </a:tabLst>
            </a:pPr>
            <a:r>
              <a:rPr lang="vi-VN" sz="2200" b="1">
                <a:solidFill>
                  <a:srgbClr val="EC008C"/>
                </a:solidFill>
              </a:rPr>
              <a:t>„Odinioară erați întuneric; dar acum sunteți lumină în Domnul.”</a:t>
            </a:r>
            <a:r>
              <a:rPr lang="ro-RO" sz="1600" b="1">
                <a:solidFill>
                  <a:srgbClr val="6D6F71"/>
                </a:solidFill>
              </a:rPr>
              <a:t>                                                                                                              	</a:t>
            </a:r>
            <a:r>
              <a:rPr lang="en-US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Efeseni </a:t>
            </a:r>
            <a:r>
              <a:rPr lang="en-US" sz="1600" b="1">
                <a:solidFill>
                  <a:srgbClr val="6D6F71"/>
                </a:solidFill>
              </a:rPr>
              <a:t>5:8)</a:t>
            </a:r>
          </a:p>
          <a:p>
            <a:pPr>
              <a:spcBef>
                <a:spcPct val="75000"/>
              </a:spcBef>
              <a:tabLst>
                <a:tab pos="5203825" algn="l"/>
                <a:tab pos="5378450" algn="l"/>
              </a:tabLst>
            </a:pPr>
            <a:r>
              <a:rPr lang="vi-VN" sz="2200" b="1">
                <a:solidFill>
                  <a:srgbClr val="EC008C"/>
                </a:solidFill>
              </a:rPr>
              <a:t>„El ne-a izbăvit de sub puterea întunericului</a:t>
            </a:r>
            <a:r>
              <a:rPr lang="ro-RO" sz="2200" b="1">
                <a:solidFill>
                  <a:srgbClr val="EC008C"/>
                </a:solidFill>
              </a:rPr>
              <a:t> </a:t>
            </a:r>
            <a:r>
              <a:rPr lang="vi-VN" sz="2200" b="1">
                <a:solidFill>
                  <a:srgbClr val="EC008C"/>
                </a:solidFill>
              </a:rPr>
              <a:t>și ne-a strămutat în Împărăția Fiului dragostei Lui.”</a:t>
            </a:r>
            <a:r>
              <a:rPr lang="ro-RO" sz="2200" b="1">
                <a:solidFill>
                  <a:srgbClr val="EC008C"/>
                </a:solidFill>
              </a:rPr>
              <a:t>                                     </a:t>
            </a:r>
            <a:r>
              <a:rPr lang="en-US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Coloseni </a:t>
            </a:r>
            <a:r>
              <a:rPr lang="en-US" sz="1600" b="1">
                <a:solidFill>
                  <a:srgbClr val="6D6F71"/>
                </a:solidFill>
              </a:rPr>
              <a:t>1:13)</a:t>
            </a:r>
          </a:p>
          <a:p>
            <a:pPr>
              <a:tabLst>
                <a:tab pos="5203825" algn="l"/>
                <a:tab pos="5378450" algn="l"/>
              </a:tabLst>
            </a:pPr>
            <a:endParaRPr lang="en-US" sz="1600" b="1">
              <a:solidFill>
                <a:srgbClr val="6D6F71"/>
              </a:solidFill>
            </a:endParaRPr>
          </a:p>
          <a:p>
            <a:pPr>
              <a:tabLst>
                <a:tab pos="5203825" algn="l"/>
                <a:tab pos="5378450" algn="l"/>
              </a:tabLst>
            </a:pP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3"/>
          <p:cNvSpPr>
            <a:spLocks noChangeArrowheads="1"/>
          </p:cNvSpPr>
          <p:nvPr/>
        </p:nvSpPr>
        <p:spPr bwMode="auto">
          <a:xfrm>
            <a:off x="539750" y="1924050"/>
            <a:ext cx="7429500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511175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„Pe când eram noi încă păcătoși, Cristos a murit pentru noi.”</a:t>
            </a:r>
            <a:r>
              <a:rPr lang="en-GB" b="1">
                <a:solidFill>
                  <a:srgbClr val="EC008C"/>
                </a:solidFill>
              </a:rPr>
              <a:t> </a:t>
            </a:r>
            <a:endParaRPr lang="en-GB" sz="1600" b="1">
              <a:solidFill>
                <a:srgbClr val="EC008C"/>
              </a:solidFill>
            </a:endParaRPr>
          </a:p>
          <a:p>
            <a:pPr>
              <a:tabLst>
                <a:tab pos="5111750" algn="l"/>
              </a:tabLst>
            </a:pPr>
            <a:r>
              <a:rPr lang="en-GB" sz="1600" b="1">
                <a:solidFill>
                  <a:srgbClr val="EC008C"/>
                </a:solidFill>
              </a:rPr>
              <a:t>	</a:t>
            </a:r>
            <a:r>
              <a:rPr lang="en-GB" b="1">
                <a:solidFill>
                  <a:srgbClr val="6D6F71"/>
                </a:solidFill>
              </a:rPr>
              <a:t>(Romans 5:8)</a:t>
            </a:r>
            <a:r>
              <a:rPr lang="en-GB" sz="2200" b="1">
                <a:solidFill>
                  <a:srgbClr val="6D6F71"/>
                </a:solidFill>
              </a:rPr>
              <a:t> 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5111750" algn="l"/>
              </a:tabLst>
            </a:pPr>
            <a:r>
              <a:rPr lang="ro-RO" sz="2200" b="1">
                <a:solidFill>
                  <a:srgbClr val="6D6F71"/>
                </a:solidFill>
              </a:rPr>
              <a:t>Am fost un păcătos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5111750" algn="l"/>
              </a:tabLst>
            </a:pPr>
            <a:r>
              <a:rPr lang="ro-RO" sz="2200" b="1">
                <a:solidFill>
                  <a:srgbClr val="6D6F71"/>
                </a:solidFill>
              </a:rPr>
              <a:t>Am fost mântuit prin har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5111750" algn="l"/>
              </a:tabLst>
            </a:pPr>
            <a:r>
              <a:rPr lang="ro-RO" sz="2200" b="1">
                <a:solidFill>
                  <a:srgbClr val="EC008C"/>
                </a:solidFill>
              </a:rPr>
              <a:t>Însă cine sunt eu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00AEEF"/>
                </a:solidFill>
              </a:rPr>
              <a:t>acum</a:t>
            </a:r>
            <a:r>
              <a:rPr lang="en-GB" sz="2200" b="1">
                <a:solidFill>
                  <a:srgbClr val="EC008C"/>
                </a:solidFill>
              </a:rPr>
              <a:t>?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4099" name="TextBox 2"/>
          <p:cNvSpPr txBox="1">
            <a:spLocks noChangeArrowheads="1"/>
          </p:cNvSpPr>
          <p:nvPr/>
        </p:nvSpPr>
        <p:spPr bwMode="auto">
          <a:xfrm>
            <a:off x="539750" y="1060450"/>
            <a:ext cx="71818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Nu mai sunt păcătos</a:t>
            </a:r>
            <a:r>
              <a:rPr lang="en-GB" sz="3000" b="1">
                <a:solidFill>
                  <a:srgbClr val="00AEEF"/>
                </a:solidFill>
              </a:rPr>
              <a:t>?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Alex White\SESSIONS(1,2,3)\Hal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0113" y="700088"/>
            <a:ext cx="358616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4932363" y="1563688"/>
            <a:ext cx="2879725" cy="237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Eu sunt sfânt</a:t>
            </a:r>
            <a:endParaRPr lang="en-GB" sz="3000" b="1">
              <a:solidFill>
                <a:srgbClr val="00AEEF"/>
              </a:solidFill>
            </a:endParaRPr>
          </a:p>
          <a:p>
            <a:endParaRPr lang="en-GB" sz="3000" b="1">
              <a:solidFill>
                <a:srgbClr val="00AEEF"/>
              </a:solidFill>
            </a:endParaRPr>
          </a:p>
          <a:p>
            <a:r>
              <a:rPr lang="ro-RO" sz="2200" b="1">
                <a:solidFill>
                  <a:srgbClr val="6D6F71"/>
                </a:solidFill>
              </a:rPr>
              <a:t>Ceea ce înseamnă</a:t>
            </a:r>
            <a:r>
              <a:rPr lang="en-GB" sz="2200" b="1">
                <a:solidFill>
                  <a:srgbClr val="6D6F71"/>
                </a:solidFill>
              </a:rPr>
              <a:t>:</a:t>
            </a:r>
          </a:p>
          <a:p>
            <a:endParaRPr lang="en-GB" sz="2200" b="1">
              <a:solidFill>
                <a:srgbClr val="6D6F71"/>
              </a:solidFill>
            </a:endParaRPr>
          </a:p>
          <a:p>
            <a:r>
              <a:rPr lang="ro-RO" sz="2200" b="1">
                <a:solidFill>
                  <a:srgbClr val="6D6F71"/>
                </a:solidFill>
              </a:rPr>
              <a:t>„cineva care este neprihănit”</a:t>
            </a: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ChangeArrowheads="1"/>
          </p:cNvSpPr>
          <p:nvPr/>
        </p:nvSpPr>
        <p:spPr bwMode="auto">
          <a:xfrm>
            <a:off x="539750" y="1347788"/>
            <a:ext cx="8353425" cy="374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o-RO" sz="19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Priviți din nou la lista „Semnificație, siguranță și acceptare restaurate în Cristos” din ultima sesiune. Care dintre acestea v-a marcat cel mai mult? De ce?</a:t>
            </a:r>
            <a:endParaRPr lang="en-GB" sz="19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defRPr/>
            </a:pPr>
            <a:endParaRPr lang="en-GB" sz="19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ro-RO" sz="19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Ce </a:t>
            </a:r>
            <a:r>
              <a:rPr lang="ro-RO" sz="1900" b="1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s-a întâmplat, de fapt, </a:t>
            </a:r>
            <a:r>
              <a:rPr lang="ro-RO" sz="19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când ați devenit creștini? Ce schimbări ați observat la voi când ați devenit creștini?</a:t>
            </a:r>
            <a:endParaRPr lang="en-GB" sz="19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GB" sz="19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5000"/>
              </a:lnSpc>
              <a:spcAft>
                <a:spcPts val="1700"/>
              </a:spcAft>
              <a:defRPr/>
            </a:pPr>
            <a:r>
              <a:rPr lang="ro-RO" sz="1900" b="1" dirty="0">
                <a:solidFill>
                  <a:srgbClr val="EC008C"/>
                </a:solidFill>
              </a:rPr>
              <a:t>Ținând cont de faptul că, în mod clar, creștinii nu mai păcătuiesc, credeți că este adevărată afirmația că</a:t>
            </a:r>
            <a:r>
              <a:rPr lang="en-GB" sz="1900" b="1" dirty="0">
                <a:solidFill>
                  <a:srgbClr val="EC008C"/>
                </a:solidFill>
              </a:rPr>
              <a:t> </a:t>
            </a:r>
            <a:r>
              <a:rPr lang="ro-RO" sz="1900" b="1" dirty="0">
                <a:solidFill>
                  <a:srgbClr val="00AEEF"/>
                </a:solidFill>
              </a:rPr>
              <a:t>„nu mai suntem păcătoși, ci sfinți care uneori păcătuiesc”</a:t>
            </a:r>
            <a:r>
              <a:rPr lang="en-GB" sz="1900" b="1" dirty="0">
                <a:solidFill>
                  <a:srgbClr val="EC008C"/>
                </a:solidFill>
              </a:rPr>
              <a:t> </a:t>
            </a:r>
            <a:r>
              <a:rPr lang="ro-RO" sz="1900" b="1" dirty="0">
                <a:solidFill>
                  <a:srgbClr val="EC008C"/>
                </a:solidFill>
              </a:rPr>
              <a:t>sau nu este decât un joc de cuvinte</a:t>
            </a:r>
            <a:r>
              <a:rPr lang="en-GB" sz="1900" b="1" dirty="0">
                <a:solidFill>
                  <a:srgbClr val="EC008C"/>
                </a:solidFill>
              </a:rPr>
              <a:t>? </a:t>
            </a:r>
            <a:r>
              <a:rPr lang="ro-RO" sz="1900" b="1" dirty="0">
                <a:solidFill>
                  <a:srgbClr val="EC008C"/>
                </a:solidFill>
              </a:rPr>
              <a:t>De ce</a:t>
            </a:r>
            <a:r>
              <a:rPr lang="en-GB" sz="1900" b="1" dirty="0">
                <a:solidFill>
                  <a:srgbClr val="EC008C"/>
                </a:solidFill>
              </a:rPr>
              <a:t>?</a:t>
            </a:r>
          </a:p>
          <a:p>
            <a:pPr>
              <a:lnSpc>
                <a:spcPct val="95000"/>
              </a:lnSpc>
              <a:spcAft>
                <a:spcPts val="1700"/>
              </a:spcAft>
              <a:defRPr/>
            </a:pPr>
            <a:r>
              <a:rPr lang="ro-RO" sz="1900" b="1" dirty="0">
                <a:solidFill>
                  <a:srgbClr val="EC008C"/>
                </a:solidFill>
              </a:rPr>
              <a:t>De ce este important să vă considerați mai mult decât doar iertați?</a:t>
            </a:r>
            <a:endParaRPr lang="en-GB" sz="19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39750" y="785813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</a:t>
            </a:r>
            <a:r>
              <a:rPr lang="en-GB" sz="3000" b="1">
                <a:solidFill>
                  <a:srgbClr val="00AEEF"/>
                </a:solidFill>
              </a:rPr>
              <a:t> 1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K:\Alex White\SESSIONS(1,2,3)\tick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90675" y="2643188"/>
            <a:ext cx="94615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2527300" y="1490663"/>
            <a:ext cx="54292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800" b="1">
                <a:solidFill>
                  <a:srgbClr val="EC008C"/>
                </a:solidFill>
              </a:rPr>
              <a:t>Nu doar iertat</a:t>
            </a:r>
            <a:endParaRPr lang="en-GB" sz="2800" b="1">
              <a:solidFill>
                <a:srgbClr val="EC008C"/>
              </a:solidFill>
            </a:endParaRPr>
          </a:p>
          <a:p>
            <a:endParaRPr lang="en-GB" sz="2800" b="1">
              <a:solidFill>
                <a:srgbClr val="EC008C"/>
              </a:solidFill>
            </a:endParaRPr>
          </a:p>
          <a:p>
            <a:endParaRPr lang="en-GB" sz="2800" b="1">
              <a:solidFill>
                <a:srgbClr val="EC008C"/>
              </a:solidFill>
            </a:endParaRPr>
          </a:p>
          <a:p>
            <a:r>
              <a:rPr lang="ro-RO" sz="2800" b="1">
                <a:solidFill>
                  <a:srgbClr val="EC008C"/>
                </a:solidFill>
              </a:rPr>
              <a:t>Ci o persoană complet nouă</a:t>
            </a:r>
            <a:endParaRPr lang="en-US" sz="2800" b="1">
              <a:solidFill>
                <a:srgbClr val="EC008C"/>
              </a:solidFill>
            </a:endParaRPr>
          </a:p>
        </p:txBody>
      </p:sp>
      <p:pic>
        <p:nvPicPr>
          <p:cNvPr id="7172" name="Picture 2" descr="K:\Alex White\SESSIONS(1,2,3)\x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35138" y="1203325"/>
            <a:ext cx="74295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:\Alex White\SESSIONS(1,2,3)\Coffi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00113" y="985838"/>
            <a:ext cx="738187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ChangeArrowheads="1"/>
          </p:cNvSpPr>
          <p:nvPr/>
        </p:nvSpPr>
        <p:spPr bwMode="auto">
          <a:xfrm>
            <a:off x="539750" y="1203325"/>
            <a:ext cx="813593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</a:rPr>
              <a:t>Dacă vrei să salvezi un om mort, trebuie să faci două lucruri</a:t>
            </a:r>
            <a:r>
              <a:rPr lang="en-US" sz="2200" b="1" dirty="0">
                <a:solidFill>
                  <a:srgbClr val="EC008C"/>
                </a:solidFill>
              </a:rPr>
              <a:t>:</a:t>
            </a:r>
          </a:p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6D6F71"/>
                </a:solidFill>
              </a:rPr>
              <a:t>În primul rând, să găsești leacul pentru boala care i-a provocat moartea</a:t>
            </a:r>
            <a:endParaRPr lang="en-US" sz="2200" b="1" dirty="0">
              <a:solidFill>
                <a:srgbClr val="6D6F71"/>
              </a:solidFill>
            </a:endParaRPr>
          </a:p>
          <a:p>
            <a:pPr marL="990600"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6D6F71"/>
                </a:solidFill>
              </a:rPr>
              <a:t>„Căci plata păcatului este moartea...”</a:t>
            </a:r>
            <a:endParaRPr lang="en-US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6D6F71"/>
                </a:solidFill>
              </a:rPr>
              <a:t>Apoi, să îi redai viața</a:t>
            </a:r>
            <a:endParaRPr lang="en-US" sz="2200" b="1" dirty="0">
              <a:solidFill>
                <a:srgbClr val="6D6F71"/>
              </a:solidFill>
            </a:endParaRPr>
          </a:p>
          <a:p>
            <a:pPr marL="990600"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6D6F71"/>
                </a:solidFill>
              </a:rPr>
              <a:t>„</a:t>
            </a:r>
            <a:r>
              <a:rPr lang="en-US" sz="2200" b="1" dirty="0">
                <a:solidFill>
                  <a:srgbClr val="6D6F71"/>
                </a:solidFill>
              </a:rPr>
              <a:t>…</a:t>
            </a:r>
            <a:r>
              <a:rPr lang="ro-RO" sz="2200" b="1" dirty="0">
                <a:solidFill>
                  <a:srgbClr val="6D6F71"/>
                </a:solidFill>
              </a:rPr>
              <a:t>dar darul fără plată al lui Dumnezeu este viața veșnică în Cristos Isus, Domnul nostru</a:t>
            </a:r>
            <a:r>
              <a:rPr lang="en-US" sz="2200" b="1" dirty="0">
                <a:solidFill>
                  <a:srgbClr val="6D6F71"/>
                </a:solidFill>
              </a:rPr>
              <a:t>” </a:t>
            </a:r>
            <a:r>
              <a:rPr lang="en-US" b="1" dirty="0">
                <a:solidFill>
                  <a:srgbClr val="6D6F71"/>
                </a:solidFill>
              </a:rPr>
              <a:t>(Roman</a:t>
            </a:r>
            <a:r>
              <a:rPr lang="ro-RO" b="1" dirty="0">
                <a:solidFill>
                  <a:srgbClr val="6D6F71"/>
                </a:solidFill>
              </a:rPr>
              <a:t>i</a:t>
            </a:r>
            <a:r>
              <a:rPr lang="en-US" b="1" dirty="0">
                <a:solidFill>
                  <a:srgbClr val="6D6F71"/>
                </a:solidFill>
              </a:rPr>
              <a:t> 6:23)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ChangeArrowheads="1"/>
          </p:cNvSpPr>
          <p:nvPr/>
        </p:nvSpPr>
        <p:spPr bwMode="auto">
          <a:xfrm>
            <a:off x="539750" y="2025650"/>
            <a:ext cx="7747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Niciun om nu se poate </a:t>
            </a:r>
            <a:r>
              <a:rPr lang="ro-RO" sz="2200" b="1" dirty="0">
                <a:solidFill>
                  <a:srgbClr val="00AEEF"/>
                </a:solidFill>
              </a:rPr>
              <a:t>comporta </a:t>
            </a:r>
            <a:r>
              <a:rPr lang="ro-RO" sz="2200" b="1" dirty="0">
                <a:solidFill>
                  <a:srgbClr val="EC008C"/>
                </a:solidFill>
              </a:rPr>
              <a:t>în mod consecvent în contradicție cu ceea ce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00AEEF"/>
                </a:solidFill>
              </a:rPr>
              <a:t>crede </a:t>
            </a:r>
            <a:r>
              <a:rPr lang="ro-RO" sz="2200" b="1" dirty="0">
                <a:solidFill>
                  <a:srgbClr val="EC008C"/>
                </a:solidFill>
              </a:rPr>
              <a:t>despre sine.</a:t>
            </a: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ts val="1200"/>
              </a:spcBef>
            </a:pPr>
            <a:endParaRPr lang="en-GB" sz="2200" b="1" dirty="0">
              <a:solidFill>
                <a:srgbClr val="EC008C"/>
              </a:solidFill>
            </a:endParaRPr>
          </a:p>
          <a:p>
            <a:pPr>
              <a:spcBef>
                <a:spcPts val="1200"/>
              </a:spcBef>
            </a:pPr>
            <a:r>
              <a:rPr lang="ro-RO" sz="2200" b="1" dirty="0">
                <a:solidFill>
                  <a:srgbClr val="EC008C"/>
                </a:solidFill>
              </a:rPr>
              <a:t>Nu ești mântuit prin </a:t>
            </a:r>
            <a:r>
              <a:rPr lang="ro-RO" sz="2200" b="1" dirty="0">
                <a:solidFill>
                  <a:srgbClr val="00AEEF"/>
                </a:solidFill>
              </a:rPr>
              <a:t>comportament, </a:t>
            </a:r>
            <a:r>
              <a:rPr lang="ro-RO" sz="2200" b="1" dirty="0">
                <a:solidFill>
                  <a:srgbClr val="EC008C"/>
                </a:solidFill>
              </a:rPr>
              <a:t>ci prin ceea ce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00AEEF"/>
                </a:solidFill>
              </a:rPr>
              <a:t>crezi.</a:t>
            </a:r>
            <a:endParaRPr lang="en-US" sz="2200" b="1" dirty="0">
              <a:solidFill>
                <a:srgbClr val="EC008C"/>
              </a:solidFill>
            </a:endParaRPr>
          </a:p>
          <a:p>
            <a:pPr>
              <a:spcBef>
                <a:spcPts val="1200"/>
              </a:spcBef>
            </a:pPr>
            <a:endParaRPr lang="en-US" sz="2200" b="1" dirty="0">
              <a:solidFill>
                <a:srgbClr val="EC008C"/>
              </a:solidFill>
            </a:endParaRPr>
          </a:p>
        </p:txBody>
      </p:sp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539750" y="1009650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Creștinii înfrânți nu cunosc adevărul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ChangeArrowheads="1"/>
          </p:cNvSpPr>
          <p:nvPr/>
        </p:nvSpPr>
        <p:spPr bwMode="auto">
          <a:xfrm>
            <a:off x="539750" y="1846263"/>
            <a:ext cx="8104188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5465763" algn="l"/>
                <a:tab pos="5737225" algn="l"/>
              </a:tabLst>
            </a:pPr>
            <a:r>
              <a:rPr lang="ro-RO" sz="2100" b="1">
                <a:solidFill>
                  <a:srgbClr val="EC008C"/>
                </a:solidFill>
              </a:rPr>
              <a:t>„Copilașilor, vă scriu aceste lucruri ca să nu păcătuiți. Dacă cineva a păcătuit, avem la Tatăl un Mijlocitor (sau avocat. Grecește: paraclet, adică apărător, ajutor), pe Isus Cristos, Cel neprihănit.”</a:t>
            </a:r>
            <a:endParaRPr lang="en-US" sz="2100" b="1">
              <a:solidFill>
                <a:srgbClr val="EC008C"/>
              </a:solidFill>
            </a:endParaRPr>
          </a:p>
          <a:p>
            <a:pPr>
              <a:tabLst>
                <a:tab pos="5465763" algn="l"/>
                <a:tab pos="5737225" algn="l"/>
              </a:tabLst>
            </a:pPr>
            <a:r>
              <a:rPr lang="en-US" sz="1600" b="1">
                <a:solidFill>
                  <a:srgbClr val="EC008C"/>
                </a:solidFill>
              </a:rPr>
              <a:t>	</a:t>
            </a:r>
            <a:r>
              <a:rPr lang="en-US" sz="1600" b="1">
                <a:solidFill>
                  <a:srgbClr val="6D6F71"/>
                </a:solidFill>
              </a:rPr>
              <a:t>(1 </a:t>
            </a:r>
            <a:r>
              <a:rPr lang="ro-RO" sz="1600" b="1">
                <a:solidFill>
                  <a:srgbClr val="6D6F71"/>
                </a:solidFill>
              </a:rPr>
              <a:t>Ioan </a:t>
            </a:r>
            <a:r>
              <a:rPr lang="en-US" sz="1600" b="1">
                <a:solidFill>
                  <a:srgbClr val="6D6F71"/>
                </a:solidFill>
              </a:rPr>
              <a:t>2:1)</a:t>
            </a:r>
            <a:endParaRPr lang="en-US" sz="16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5465763" algn="l"/>
                <a:tab pos="5737225" algn="l"/>
              </a:tabLst>
            </a:pPr>
            <a:r>
              <a:rPr lang="ro-RO" sz="2100" b="1">
                <a:solidFill>
                  <a:srgbClr val="EC008C"/>
                </a:solidFill>
              </a:rPr>
              <a:t>„Dacă zicem că n-avem păcat, ne înșelăm singuri și adevărul nu este în noi.”                                                                         </a:t>
            </a:r>
            <a:r>
              <a:rPr lang="en-US" sz="1600" b="1">
                <a:solidFill>
                  <a:srgbClr val="6D6F71"/>
                </a:solidFill>
              </a:rPr>
              <a:t>	(1 </a:t>
            </a:r>
            <a:r>
              <a:rPr lang="ro-RO" sz="1600" b="1">
                <a:solidFill>
                  <a:srgbClr val="6D6F71"/>
                </a:solidFill>
              </a:rPr>
              <a:t>Ioan </a:t>
            </a:r>
            <a:r>
              <a:rPr lang="en-US" sz="1600" b="1">
                <a:solidFill>
                  <a:srgbClr val="6D6F71"/>
                </a:solidFill>
              </a:rPr>
              <a:t>1:8)</a:t>
            </a:r>
          </a:p>
          <a:p>
            <a:pPr>
              <a:tabLst>
                <a:tab pos="5465763" algn="l"/>
                <a:tab pos="5737225" algn="l"/>
              </a:tabLst>
            </a:pP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539750" y="1054100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Dar atunci când greșim</a:t>
            </a:r>
            <a:r>
              <a:rPr lang="en-GB" sz="3000" b="1">
                <a:solidFill>
                  <a:srgbClr val="00AEEF"/>
                </a:solidFill>
              </a:rPr>
              <a:t>?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5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5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ChangeArrowheads="1"/>
          </p:cNvSpPr>
          <p:nvPr/>
        </p:nvSpPr>
        <p:spPr bwMode="auto">
          <a:xfrm>
            <a:off x="539750" y="1492250"/>
            <a:ext cx="7818438" cy="3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Relația noastră fundamentală cu Tatăl nostru ceresc nu se schimbă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25000"/>
              </a:spcBef>
            </a:pPr>
            <a:r>
              <a:rPr lang="en-US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Duhul Lui locuiește în noi </a:t>
            </a:r>
            <a:r>
              <a:rPr lang="en-US" sz="1600" b="1">
                <a:solidFill>
                  <a:srgbClr val="6D6F71"/>
                </a:solidFill>
              </a:rPr>
              <a:t>(Roman</a:t>
            </a:r>
            <a:r>
              <a:rPr lang="ro-RO" sz="1600" b="1">
                <a:solidFill>
                  <a:srgbClr val="6D6F71"/>
                </a:solidFill>
              </a:rPr>
              <a:t>i</a:t>
            </a:r>
            <a:r>
              <a:rPr lang="en-US" sz="1600" b="1">
                <a:solidFill>
                  <a:srgbClr val="6D6F71"/>
                </a:solidFill>
              </a:rPr>
              <a:t> 8:9)</a:t>
            </a:r>
          </a:p>
          <a:p>
            <a:pPr>
              <a:spcBef>
                <a:spcPct val="25000"/>
              </a:spcBef>
            </a:pPr>
            <a:r>
              <a:rPr lang="en-GB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Împărtășim natura Sa </a:t>
            </a:r>
            <a:r>
              <a:rPr lang="en-GB" sz="1600" b="1">
                <a:solidFill>
                  <a:srgbClr val="6D6F71"/>
                </a:solidFill>
              </a:rPr>
              <a:t>(2 </a:t>
            </a:r>
            <a:r>
              <a:rPr lang="ro-RO" sz="1600" b="1">
                <a:solidFill>
                  <a:srgbClr val="6D6F71"/>
                </a:solidFill>
              </a:rPr>
              <a:t>Petru </a:t>
            </a:r>
            <a:r>
              <a:rPr lang="en-GB" sz="1600" b="1">
                <a:solidFill>
                  <a:srgbClr val="6D6F71"/>
                </a:solidFill>
              </a:rPr>
              <a:t>1:4)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Armonia este restaurată când ne întoarcem la El și ne îndepărtăm de păcat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25000"/>
              </a:spcBef>
            </a:pPr>
            <a:r>
              <a:rPr lang="en-US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Suntem de acord că am greșit </a:t>
            </a:r>
            <a:r>
              <a:rPr lang="en-US" sz="2200" b="1">
                <a:solidFill>
                  <a:srgbClr val="6D6F71"/>
                </a:solidFill>
              </a:rPr>
              <a:t>(</a:t>
            </a:r>
            <a:r>
              <a:rPr lang="ro-RO" sz="2200" b="1">
                <a:solidFill>
                  <a:srgbClr val="6D6F71"/>
                </a:solidFill>
              </a:rPr>
              <a:t>mărturisire</a:t>
            </a:r>
            <a:r>
              <a:rPr lang="en-US" sz="2200" b="1">
                <a:solidFill>
                  <a:srgbClr val="6D6F71"/>
                </a:solidFill>
              </a:rPr>
              <a:t>)</a:t>
            </a:r>
          </a:p>
          <a:p>
            <a:pPr>
              <a:spcBef>
                <a:spcPct val="25000"/>
              </a:spcBef>
            </a:pPr>
            <a:r>
              <a:rPr lang="en-GB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Ne îndepărtăm de păcat </a:t>
            </a:r>
            <a:r>
              <a:rPr lang="en-GB" sz="2200" b="1">
                <a:solidFill>
                  <a:srgbClr val="6D6F71"/>
                </a:solidFill>
              </a:rPr>
              <a:t>(</a:t>
            </a:r>
            <a:r>
              <a:rPr lang="ro-RO" sz="2200" b="1">
                <a:solidFill>
                  <a:srgbClr val="6D6F71"/>
                </a:solidFill>
              </a:rPr>
              <a:t>pocăință</a:t>
            </a:r>
            <a:r>
              <a:rPr lang="en-GB" sz="2200" b="1">
                <a:solidFill>
                  <a:srgbClr val="6D6F71"/>
                </a:solidFill>
              </a:rPr>
              <a:t>)</a:t>
            </a: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539750" y="798513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Când păcătuim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6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:\Alex White\SESSIONS(1,2,3)\TellOff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188" y="950913"/>
            <a:ext cx="4465637" cy="363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5291138" y="1995488"/>
            <a:ext cx="36734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Dumnezeu nu ne condamnă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539750" y="1357313"/>
            <a:ext cx="8104188" cy="250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5000"/>
              </a:lnSpc>
              <a:spcAft>
                <a:spcPts val="1700"/>
              </a:spcAft>
            </a:pPr>
            <a:r>
              <a:rPr lang="ro-RO" sz="2200" b="1">
                <a:solidFill>
                  <a:srgbClr val="EC008C"/>
                </a:solidFill>
              </a:rPr>
              <a:t>Închipuiți-vă că ați fost păcăliți de o minciună a dușmanului și ați făcut ceva ce știți că este foarte greșit. Care credeți că ar fi un comportament adecvat în această situație?</a:t>
            </a:r>
            <a:endParaRPr lang="en-GB" sz="2200" b="1">
              <a:solidFill>
                <a:srgbClr val="EC008C"/>
              </a:solidFill>
            </a:endParaRPr>
          </a:p>
          <a:p>
            <a:pPr>
              <a:lnSpc>
                <a:spcPct val="95000"/>
              </a:lnSpc>
            </a:pPr>
            <a:r>
              <a:rPr lang="ro-RO" sz="2200" b="1">
                <a:solidFill>
                  <a:srgbClr val="EC008C"/>
                </a:solidFill>
              </a:rPr>
              <a:t>Ce puteți face dacă, după ce ați greșit, vă simțiți condamnați</a:t>
            </a:r>
            <a:r>
              <a:rPr lang="en-GB" sz="2200" b="1">
                <a:solidFill>
                  <a:srgbClr val="EC008C"/>
                </a:solidFill>
              </a:rPr>
              <a:t>?</a:t>
            </a:r>
          </a:p>
          <a:p>
            <a:pPr algn="r">
              <a:lnSpc>
                <a:spcPct val="95000"/>
              </a:lnSpc>
            </a:pPr>
            <a:r>
              <a:rPr lang="en-GB" b="1">
                <a:solidFill>
                  <a:srgbClr val="EC008C"/>
                </a:solidFill>
              </a:rPr>
              <a:t>(</a:t>
            </a:r>
            <a:r>
              <a:rPr lang="ro-RO" b="1">
                <a:solidFill>
                  <a:srgbClr val="EC008C"/>
                </a:solidFill>
              </a:rPr>
              <a:t>Citiți </a:t>
            </a:r>
            <a:r>
              <a:rPr lang="en-GB" b="1">
                <a:solidFill>
                  <a:srgbClr val="EC008C"/>
                </a:solidFill>
              </a:rPr>
              <a:t>Roman</a:t>
            </a:r>
            <a:r>
              <a:rPr lang="ro-RO" b="1">
                <a:solidFill>
                  <a:srgbClr val="EC008C"/>
                </a:solidFill>
              </a:rPr>
              <a:t>i</a:t>
            </a:r>
            <a:r>
              <a:rPr lang="en-GB" b="1">
                <a:solidFill>
                  <a:srgbClr val="EC008C"/>
                </a:solidFill>
              </a:rPr>
              <a:t> 8:1, </a:t>
            </a:r>
            <a:r>
              <a:rPr lang="ro-RO" b="1">
                <a:solidFill>
                  <a:srgbClr val="EC008C"/>
                </a:solidFill>
              </a:rPr>
              <a:t>Evrei </a:t>
            </a:r>
            <a:r>
              <a:rPr lang="en-GB" b="1">
                <a:solidFill>
                  <a:srgbClr val="EC008C"/>
                </a:solidFill>
              </a:rPr>
              <a:t>10:16-22, 1 </a:t>
            </a:r>
            <a:r>
              <a:rPr lang="ro-RO" b="1">
                <a:solidFill>
                  <a:srgbClr val="EC008C"/>
                </a:solidFill>
              </a:rPr>
              <a:t>Ioan </a:t>
            </a:r>
            <a:r>
              <a:rPr lang="en-GB" b="1">
                <a:solidFill>
                  <a:srgbClr val="EC008C"/>
                </a:solidFill>
              </a:rPr>
              <a:t>1:8-2:2)</a:t>
            </a: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539750" y="714375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2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K:\Alex White\SESSIONS(1,2,3)\Accepte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b="12949"/>
          <a:stretch>
            <a:fillRect/>
          </a:stretch>
        </p:blipFill>
        <p:spPr bwMode="auto">
          <a:xfrm>
            <a:off x="250825" y="1636713"/>
            <a:ext cx="4570413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5148263" y="1995488"/>
            <a:ext cx="36734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Nimic</a:t>
            </a:r>
            <a:r>
              <a:rPr lang="en-GB" sz="3000" b="1">
                <a:solidFill>
                  <a:srgbClr val="00AEEF"/>
                </a:solidFill>
              </a:rPr>
              <a:t>!</a:t>
            </a:r>
          </a:p>
          <a:p>
            <a:endParaRPr lang="en-GB" sz="3000" b="1">
              <a:solidFill>
                <a:srgbClr val="00AEEF"/>
              </a:solidFill>
            </a:endParaRPr>
          </a:p>
          <a:p>
            <a:r>
              <a:rPr lang="ro-RO" sz="3000" b="1">
                <a:solidFill>
                  <a:srgbClr val="EC008C"/>
                </a:solidFill>
              </a:rPr>
              <a:t>Deja </a:t>
            </a:r>
            <a:r>
              <a:rPr lang="ro-RO" sz="3000" b="1">
                <a:solidFill>
                  <a:srgbClr val="00AEEF"/>
                </a:solidFill>
              </a:rPr>
              <a:t>ești acceptat în întregime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5364" name="TextBox 2"/>
          <p:cNvSpPr txBox="1">
            <a:spLocks noChangeArrowheads="1"/>
          </p:cNvSpPr>
          <p:nvPr/>
        </p:nvSpPr>
        <p:spPr bwMode="auto">
          <a:xfrm>
            <a:off x="395288" y="908050"/>
            <a:ext cx="8748712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pot face pentru a fi acceptat de Dumnezeu?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536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ChangeArrowheads="1"/>
          </p:cNvSpPr>
          <p:nvPr/>
        </p:nvSpPr>
        <p:spPr bwMode="auto">
          <a:xfrm>
            <a:off x="611188" y="1708150"/>
            <a:ext cx="7604125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Nu ceea ce </a:t>
            </a:r>
            <a:r>
              <a:rPr lang="ro-RO" sz="2200" b="1">
                <a:solidFill>
                  <a:srgbClr val="00AEEF"/>
                </a:solidFill>
              </a:rPr>
              <a:t>facem </a:t>
            </a:r>
            <a:r>
              <a:rPr lang="ro-RO" sz="2200" b="1">
                <a:solidFill>
                  <a:srgbClr val="EC008C"/>
                </a:solidFill>
              </a:rPr>
              <a:t>determină cine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00AEEF"/>
                </a:solidFill>
              </a:rPr>
              <a:t>suntem</a:t>
            </a:r>
            <a:r>
              <a:rPr lang="en-GB" sz="2200" b="1">
                <a:solidFill>
                  <a:srgbClr val="00AEEF"/>
                </a:solidFill>
              </a:rPr>
              <a:t>…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en-GB" sz="2200" b="1">
                <a:solidFill>
                  <a:srgbClr val="EC008C"/>
                </a:solidFill>
              </a:rPr>
              <a:t>…</a:t>
            </a:r>
            <a:r>
              <a:rPr lang="ro-RO" sz="2200" b="1">
                <a:solidFill>
                  <a:srgbClr val="EC008C"/>
                </a:solidFill>
              </a:rPr>
              <a:t>ci cine </a:t>
            </a:r>
            <a:r>
              <a:rPr lang="ro-RO" sz="2200" b="1">
                <a:solidFill>
                  <a:srgbClr val="00AEEF"/>
                </a:solidFill>
              </a:rPr>
              <a:t>suntem </a:t>
            </a:r>
            <a:r>
              <a:rPr lang="ro-RO" sz="2200" b="1">
                <a:solidFill>
                  <a:srgbClr val="EC008C"/>
                </a:solidFill>
              </a:rPr>
              <a:t>determină ce </a:t>
            </a:r>
            <a:r>
              <a:rPr lang="ro-RO" sz="2200" b="1">
                <a:solidFill>
                  <a:srgbClr val="00AEEF"/>
                </a:solidFill>
              </a:rPr>
              <a:t>facem</a:t>
            </a:r>
            <a:r>
              <a:rPr lang="en-GB" sz="2200" b="1">
                <a:solidFill>
                  <a:srgbClr val="00AEEF"/>
                </a:solidFill>
              </a:rPr>
              <a:t>.</a:t>
            </a:r>
          </a:p>
          <a:p>
            <a:pPr>
              <a:spcBef>
                <a:spcPct val="75000"/>
              </a:spcBef>
            </a:pP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Nu trebuie să continuăm să încercăm să devenim ceea ce suntem deja</a:t>
            </a:r>
            <a:r>
              <a:rPr lang="en-GB" sz="2200" b="1">
                <a:solidFill>
                  <a:srgbClr val="EC008C"/>
                </a:solidFill>
              </a:rPr>
              <a:t>!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6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539750" y="1697038"/>
            <a:ext cx="7488238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 este distant și neinteresat de mine.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personal și implicat.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meu, este insensibil și nepăsător.</a:t>
            </a:r>
            <a:endParaRPr lang="en-US" sz="2200" b="1" dirty="0">
              <a:solidFill>
                <a:srgbClr val="6D6F71"/>
              </a:solidFill>
            </a:endParaRPr>
          </a:p>
        </p:txBody>
      </p:sp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539750" y="700088"/>
            <a:ext cx="792003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Adevărul despre Dumnezeu, Tatăl meu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539750" y="1152525"/>
            <a:ext cx="86042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800"/>
              </a:spcBef>
            </a:pPr>
            <a:r>
              <a:rPr lang="ro-RO" sz="2100" b="1" dirty="0">
                <a:solidFill>
                  <a:srgbClr val="EC008C"/>
                </a:solidFill>
              </a:rPr>
              <a:t>Accept cu bucurie </a:t>
            </a:r>
            <a:r>
              <a:rPr lang="ro-RO" sz="2100" b="1" dirty="0">
                <a:solidFill>
                  <a:srgbClr val="6D6F71"/>
                </a:solidFill>
              </a:rPr>
              <a:t>adevărul că Dumnezeu, Tatăl meu este bun și milos.</a:t>
            </a:r>
            <a:endParaRPr lang="en-GB" sz="2100" dirty="0"/>
          </a:p>
          <a:p>
            <a:pPr>
              <a:spcBef>
                <a:spcPts val="1800"/>
              </a:spcBef>
            </a:pPr>
            <a:r>
              <a:rPr lang="ro-RO" sz="2100" b="1" dirty="0">
                <a:solidFill>
                  <a:srgbClr val="EC008C"/>
                </a:solidFill>
              </a:rPr>
              <a:t>Mă lepăd de minciuna </a:t>
            </a:r>
            <a:r>
              <a:rPr lang="ro-RO" sz="2100" b="1" dirty="0">
                <a:solidFill>
                  <a:srgbClr val="6D6F71"/>
                </a:solidFill>
              </a:rPr>
              <a:t>că Dumnezeu, Tatăl meu este asupru și exigent.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100" b="1" dirty="0">
                <a:solidFill>
                  <a:srgbClr val="EC008C"/>
                </a:solidFill>
              </a:rPr>
              <a:t>Accept cu bucurie </a:t>
            </a:r>
            <a:r>
              <a:rPr lang="ro-RO" sz="2100" b="1" dirty="0">
                <a:solidFill>
                  <a:srgbClr val="6D6F71"/>
                </a:solidFill>
              </a:rPr>
              <a:t>adevărul că Dumnezeu, Tatăl meu este primitor și plin de bucurie și dragoste.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100" b="1" dirty="0">
                <a:solidFill>
                  <a:srgbClr val="EC008C"/>
                </a:solidFill>
              </a:rPr>
              <a:t>Mă lepăd de minciuna </a:t>
            </a:r>
            <a:r>
              <a:rPr lang="ro-RO" sz="2100" b="1" dirty="0">
                <a:solidFill>
                  <a:srgbClr val="6D6F71"/>
                </a:solidFill>
              </a:rPr>
              <a:t>că Dumnezeu, Tatăl meu</a:t>
            </a:r>
            <a:r>
              <a:rPr lang="en-GB" sz="2100" b="1" dirty="0">
                <a:solidFill>
                  <a:srgbClr val="6D6F71"/>
                </a:solidFill>
              </a:rPr>
              <a:t> </a:t>
            </a:r>
            <a:r>
              <a:rPr lang="ro-RO" sz="2100" b="1" dirty="0">
                <a:solidFill>
                  <a:srgbClr val="6D6F71"/>
                </a:solidFill>
              </a:rPr>
              <a:t>este pasiv și rece.</a:t>
            </a:r>
            <a:endParaRPr lang="en-GB" sz="21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100" b="1" dirty="0">
                <a:solidFill>
                  <a:srgbClr val="EC008C"/>
                </a:solidFill>
              </a:rPr>
              <a:t>Accept cu bucurie </a:t>
            </a:r>
            <a:r>
              <a:rPr lang="ro-RO" sz="2100" b="1" dirty="0">
                <a:solidFill>
                  <a:srgbClr val="6D6F71"/>
                </a:solidFill>
              </a:rPr>
              <a:t>adevărul că Dumnezeu, Tatăl meu</a:t>
            </a:r>
            <a:r>
              <a:rPr lang="en-GB" sz="2100" b="1" dirty="0">
                <a:solidFill>
                  <a:srgbClr val="6D6F71"/>
                </a:solidFill>
              </a:rPr>
              <a:t> </a:t>
            </a:r>
            <a:r>
              <a:rPr lang="ro-RO" sz="2100" b="1" dirty="0">
                <a:solidFill>
                  <a:srgbClr val="6D6F71"/>
                </a:solidFill>
              </a:rPr>
              <a:t>este cald și iubitor.</a:t>
            </a:r>
            <a:endParaRPr lang="en-GB" sz="2100" b="1" dirty="0">
              <a:solidFill>
                <a:srgbClr val="6D6F71"/>
              </a:solidFill>
            </a:endParaRP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965200"/>
            <a:ext cx="7961313" cy="380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este absent sau prea ocupat pentru mine.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întotdeauna cu mine și dornic să fie cu mine.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este nerăbdător, mânios sau niciodată mulțumit de ceea ce fac.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ts val="16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este răbdător și încet la mânie și se bucură de cei care își pun speranța în dragostea Lui credincioasă.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39750" y="1000125"/>
            <a:ext cx="7848600" cy="39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 este rău, crud sau abuziv.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iubitor, blând și protector.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 este Cel care încearcă să anuleze toată distracția în viață.</a:t>
            </a: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demn de încredere și dorește să îmi dea viață din plin; voia Lui este bună, plăcută și desăvârșită pentru mine.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539750" y="1000125"/>
            <a:ext cx="7961313" cy="390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că Dumnezeu, Tatăl meu este manipulator.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plin de har și de milă și îmi lasă libertatea de a greși.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minciuna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că Dumnezeu, Tatăl meu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este acuzator sau neiertător.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iertător și cu inimă blândă; inima și brațele Lui sunt întotdeauna deschise spre mine.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539750" y="1139825"/>
            <a:ext cx="7532688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Mă lepăd de miniciuna </a:t>
            </a:r>
            <a:r>
              <a:rPr lang="ro-RO" sz="2200" b="1" dirty="0">
                <a:solidFill>
                  <a:srgbClr val="6D6F71"/>
                </a:solidFill>
              </a:rPr>
              <a:t>că Dumnezeu, Tatăl meu este critic, neiertător sau perfecționist.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Accept cu bucurie </a:t>
            </a:r>
            <a:r>
              <a:rPr lang="ro-RO" sz="2200" b="1" dirty="0">
                <a:solidFill>
                  <a:srgbClr val="6D6F71"/>
                </a:solidFill>
              </a:rPr>
              <a:t>adevărul că Dumnezeu, Tatăl meu este dedicat față de creșterea mea și mândru de mine, fiindcă sunt un copil al Său care crește.</a:t>
            </a:r>
            <a:endParaRPr lang="en-GB" sz="2200" b="1" dirty="0">
              <a:solidFill>
                <a:srgbClr val="6D6F71"/>
              </a:solidFill>
            </a:endParaRPr>
          </a:p>
          <a:p>
            <a:pPr>
              <a:spcBef>
                <a:spcPts val="1800"/>
              </a:spcBef>
            </a:pPr>
            <a:r>
              <a:rPr lang="ro-RO" sz="2200" b="1" dirty="0">
                <a:solidFill>
                  <a:srgbClr val="EC008C"/>
                </a:solidFill>
              </a:rPr>
              <a:t>Eu sunt lumina</a:t>
            </a:r>
            <a:r>
              <a:rPr lang="en-GB" sz="2200" b="1" dirty="0">
                <a:solidFill>
                  <a:srgbClr val="EC008C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ochilor Săi</a:t>
            </a:r>
            <a:r>
              <a:rPr lang="en-GB" sz="2200" b="1" dirty="0">
                <a:solidFill>
                  <a:srgbClr val="6D6F71"/>
                </a:solidFill>
              </a:rPr>
              <a:t>!</a:t>
            </a: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2 | </a:t>
            </a:r>
            <a:r>
              <a:rPr lang="ro-RO" sz="1100" b="1">
                <a:solidFill>
                  <a:schemeClr val="bg1"/>
                </a:solidFill>
              </a:rPr>
              <a:t>CINE SUNT EU ACUM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3050" y="188913"/>
            <a:ext cx="3516313" cy="476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prezentării, 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1347</Words>
  <Application>Microsoft Office PowerPoint</Application>
  <PresentationFormat>On-screen Show (16:9)</PresentationFormat>
  <Paragraphs>151</Paragraphs>
  <Slides>22</Slides>
  <Notes>22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  <vt:variant>
        <vt:lpstr>Custom Shows</vt:lpstr>
      </vt:variant>
      <vt:variant>
        <vt:i4>1</vt:i4>
      </vt:variant>
    </vt:vector>
  </HeadingPairs>
  <TitlesOfParts>
    <vt:vector size="2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am I now?</dc:title>
  <dc:creator>Freedom in Christ</dc:creator>
  <cp:lastModifiedBy>Office ZIZULA</cp:lastModifiedBy>
  <cp:revision>195</cp:revision>
  <dcterms:created xsi:type="dcterms:W3CDTF">2009-05-20T09:05:57Z</dcterms:created>
  <dcterms:modified xsi:type="dcterms:W3CDTF">2026-06-03T17:57:25Z</dcterms:modified>
</cp:coreProperties>
</file>