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4"/>
  </p:notesMasterIdLst>
  <p:sldIdLst>
    <p:sldId id="325" r:id="rId2"/>
    <p:sldId id="321" r:id="rId3"/>
    <p:sldId id="289" r:id="rId4"/>
    <p:sldId id="315" r:id="rId5"/>
    <p:sldId id="329" r:id="rId6"/>
    <p:sldId id="316" r:id="rId7"/>
    <p:sldId id="318" r:id="rId8"/>
    <p:sldId id="322" r:id="rId9"/>
    <p:sldId id="262" r:id="rId10"/>
    <p:sldId id="281" r:id="rId11"/>
    <p:sldId id="266" r:id="rId12"/>
    <p:sldId id="267" r:id="rId13"/>
    <p:sldId id="268" r:id="rId14"/>
    <p:sldId id="330" r:id="rId15"/>
    <p:sldId id="319" r:id="rId16"/>
    <p:sldId id="320" r:id="rId17"/>
    <p:sldId id="323" r:id="rId18"/>
    <p:sldId id="272" r:id="rId19"/>
    <p:sldId id="314" r:id="rId20"/>
    <p:sldId id="269" r:id="rId21"/>
    <p:sldId id="328" r:id="rId22"/>
    <p:sldId id="288" r:id="rId23"/>
  </p:sldIdLst>
  <p:sldSz cx="9144000" cy="5143500" type="screen16x9"/>
  <p:notesSz cx="6858000" cy="9144000"/>
  <p:custShowLst>
    <p:custShow name="Dont_Pause" id="0">
      <p:sldLst>
        <p:sld r:id="rId3"/>
        <p:sld r:id="rId4"/>
        <p:sld r:id="rId5"/>
        <p:sld r:id="rId7"/>
        <p:sld r:id="rId8"/>
        <p:sld r:id="rId9"/>
        <p:sld r:id="rId10"/>
        <p:sld r:id="rId11"/>
        <p:sld r:id="rId12"/>
        <p:sld r:id="rId13"/>
        <p:sld r:id="rId14"/>
        <p:sld r:id="rId16"/>
        <p:sld r:id="rId17"/>
        <p:sld r:id="rId18"/>
        <p:sld r:id="rId19"/>
        <p:sld r:id="rId20"/>
        <p:sld r:id="rId21"/>
        <p:sld r:id="rId23"/>
      </p:sldLst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9F9"/>
    <a:srgbClr val="6D6F71"/>
    <a:srgbClr val="00AEEF"/>
    <a:srgbClr val="EC00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47" autoAdjust="0"/>
    <p:restoredTop sz="94660"/>
  </p:normalViewPr>
  <p:slideViewPr>
    <p:cSldViewPr>
      <p:cViewPr varScale="1">
        <p:scale>
          <a:sx n="211" d="100"/>
          <a:sy n="211" d="100"/>
        </p:scale>
        <p:origin x="252" y="1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573F04B-D322-46A5-A0CD-8AE3CB3A3F3C}" type="datetimeFigureOut">
              <a:rPr lang="en-GB"/>
              <a:pPr>
                <a:defRPr/>
              </a:pPr>
              <a:t>03/06/2026</a:t>
            </a:fld>
            <a:endParaRPr lang="en-GB"/>
          </a:p>
        </p:txBody>
      </p:sp>
      <p:sp>
        <p:nvSpPr>
          <p:cNvPr id="24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0906568-8CBC-4991-ADB3-50A2147C8E2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25604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E2B1B82-76E3-4EB2-B6A2-196A63528D85}" type="slidenum">
              <a:rPr lang="en-GB" sz="1200"/>
              <a:pPr algn="r"/>
              <a:t>1</a:t>
            </a:fld>
            <a:endParaRPr lang="en-GB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6A9A4-29BF-4360-9271-061AA451F520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57021-8659-4093-80D9-2A56EC4DE0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E1A4E-338F-418C-9A54-D122A0506414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97219-3427-4A4F-9E46-E0868CE354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0961B-7079-4493-9DCB-77C4C1D0406A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F01C2-97C0-47C4-957D-40B67E7F46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21DFB-8692-4850-844E-40CDC2C83CBF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7B7BE-7C3B-4F0C-91DA-16436F7E24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E547C-B069-48AA-A188-3395E7F2CACB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FE11F-30AD-477C-9502-E68ECD9D6D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4D4D7-2D50-48AE-B594-879648EB1A2B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4705E-A4FE-4175-89E6-C19DD92171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0D088-0F34-4D6C-B0C3-C36513EF45A3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10CC0-7F5B-4D82-BA19-78BAEE329C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7A2D5-4DC1-4C53-8415-C0484A54A032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A642A-4D5E-4A23-9DF2-1373911A9F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19981-1054-4677-8D48-4ADC251A45F1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D5FD3-EDF3-4005-A366-CACBDF3E4A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00AC2-D90D-4E53-814E-2E9B43A6DDFE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0C4B9-E04C-4155-95D8-0CB5484F0D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37E71-55EF-4ADD-8D57-E26ACE98634E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E0B76-B94A-4A8B-A842-DDEEC7A23B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7867A91-7713-4244-93A7-76B73B31AFBF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51381F2-041D-4EFB-BAC9-9524546DB9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4"/>
          <p:cNvSpPr txBox="1">
            <a:spLocks noChangeArrowheads="1"/>
          </p:cNvSpPr>
          <p:nvPr/>
        </p:nvSpPr>
        <p:spPr bwMode="auto">
          <a:xfrm>
            <a:off x="1963738" y="3148013"/>
            <a:ext cx="521493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2200">
                <a:solidFill>
                  <a:schemeClr val="bg1"/>
                </a:solidFill>
              </a:rPr>
              <a:t>SESIUNEA </a:t>
            </a:r>
            <a:r>
              <a:rPr lang="en-GB" sz="2200">
                <a:solidFill>
                  <a:schemeClr val="bg1"/>
                </a:solidFill>
              </a:rPr>
              <a:t>4</a:t>
            </a:r>
            <a:endParaRPr lang="en-US" sz="2200">
              <a:solidFill>
                <a:schemeClr val="bg1"/>
              </a:solidFill>
            </a:endParaRPr>
          </a:p>
        </p:txBody>
      </p:sp>
      <p:sp>
        <p:nvSpPr>
          <p:cNvPr id="2051" name="TextBox 5"/>
          <p:cNvSpPr txBox="1">
            <a:spLocks noChangeArrowheads="1"/>
          </p:cNvSpPr>
          <p:nvPr/>
        </p:nvSpPr>
        <p:spPr bwMode="auto">
          <a:xfrm>
            <a:off x="0" y="2355850"/>
            <a:ext cx="9144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3000" b="1">
                <a:solidFill>
                  <a:schemeClr val="bg1"/>
                </a:solidFill>
              </a:rPr>
              <a:t>PERSPECTIVA LUMII CU PRIVIRE LA ADEVĂR</a:t>
            </a:r>
            <a:endParaRPr lang="en-US" sz="3000" b="1">
              <a:solidFill>
                <a:schemeClr val="bg1"/>
              </a:solidFill>
            </a:endParaRP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0" y="0"/>
            <a:ext cx="896461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rgbClr val="6D6F71"/>
              </a:solidFill>
            </a:endParaRPr>
          </a:p>
          <a:p>
            <a:pPr algn="r"/>
            <a:r>
              <a:rPr lang="en-US" sz="1100" b="1">
                <a:solidFill>
                  <a:srgbClr val="6D6F71"/>
                </a:solidFill>
              </a:rPr>
              <a:t>     </a:t>
            </a:r>
            <a:r>
              <a:rPr lang="ro-RO" sz="1100" b="1">
                <a:solidFill>
                  <a:srgbClr val="6D6F71"/>
                </a:solidFill>
              </a:rPr>
              <a:t>LIBERTATE ÎN CRISTOS </a:t>
            </a:r>
            <a:r>
              <a:rPr lang="en-US" sz="1100" b="1">
                <a:solidFill>
                  <a:srgbClr val="6D6F71"/>
                </a:solidFill>
              </a:rPr>
              <a:t>| </a:t>
            </a:r>
            <a:r>
              <a:rPr lang="ro-RO" sz="1100" b="1">
                <a:solidFill>
                  <a:srgbClr val="6D6F71"/>
                </a:solidFill>
              </a:rPr>
              <a:t>SESIUNEA </a:t>
            </a:r>
            <a:r>
              <a:rPr lang="en-US" sz="1100" b="1">
                <a:solidFill>
                  <a:srgbClr val="6D6F71"/>
                </a:solidFill>
              </a:rPr>
              <a:t>4 | </a:t>
            </a:r>
            <a:r>
              <a:rPr lang="ro-RO" sz="1100" b="1">
                <a:solidFill>
                  <a:srgbClr val="6D6F71"/>
                </a:solidFill>
              </a:rPr>
              <a:t>PERSPECTIVA LUMII CU PRIVIRE LA ADEVĂR</a:t>
            </a:r>
            <a:endParaRPr lang="en-GB" sz="1100" b="1">
              <a:solidFill>
                <a:srgbClr val="6D6F71"/>
              </a:solidFill>
            </a:endParaRPr>
          </a:p>
        </p:txBody>
      </p:sp>
      <p:sp>
        <p:nvSpPr>
          <p:cNvPr id="2053" name="Rectangle 2">
            <a:hlinkClick r:id="" action="ppaction://customshow?id=0"/>
          </p:cNvPr>
          <p:cNvSpPr>
            <a:spLocks noChangeArrowheads="1"/>
          </p:cNvSpPr>
          <p:nvPr/>
        </p:nvSpPr>
        <p:spPr bwMode="auto">
          <a:xfrm>
            <a:off x="5148263" y="4714875"/>
            <a:ext cx="38528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Clic pentru vizualizare fără „Pauză de meditare”</a:t>
            </a:r>
            <a:endParaRPr lang="en-GB" sz="1200" b="1">
              <a:solidFill>
                <a:srgbClr val="6D6F7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deep_needs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413" y="1635125"/>
            <a:ext cx="3965575" cy="317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Box 2"/>
          <p:cNvSpPr txBox="1">
            <a:spLocks noChangeArrowheads="1"/>
          </p:cNvSpPr>
          <p:nvPr/>
        </p:nvSpPr>
        <p:spPr bwMode="auto">
          <a:xfrm>
            <a:off x="539750" y="915988"/>
            <a:ext cx="81041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3000" b="1">
                <a:solidFill>
                  <a:srgbClr val="00AEEF"/>
                </a:solidFill>
              </a:rPr>
              <a:t>Tactic</a:t>
            </a:r>
            <a:r>
              <a:rPr lang="ro-RO" sz="3000" b="1">
                <a:solidFill>
                  <a:srgbClr val="00AEEF"/>
                </a:solidFill>
              </a:rPr>
              <a:t>a</a:t>
            </a:r>
            <a:r>
              <a:rPr lang="en-GB" sz="3000" b="1">
                <a:solidFill>
                  <a:srgbClr val="00AEEF"/>
                </a:solidFill>
              </a:rPr>
              <a:t> 1: </a:t>
            </a:r>
            <a:r>
              <a:rPr lang="ro-RO" sz="3000" b="1">
                <a:solidFill>
                  <a:srgbClr val="00AEEF"/>
                </a:solidFill>
              </a:rPr>
              <a:t>Promisiunea că ne va îndeplini nevoile profunde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2"/>
          <p:cNvSpPr txBox="1">
            <a:spLocks noChangeArrowheads="1"/>
          </p:cNvSpPr>
          <p:nvPr/>
        </p:nvSpPr>
        <p:spPr bwMode="auto">
          <a:xfrm>
            <a:off x="539750" y="987425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Ecuații false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539750" y="1882775"/>
            <a:ext cx="6929438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en-GB" sz="2200" b="1">
                <a:solidFill>
                  <a:srgbClr val="EC008C"/>
                </a:solidFill>
              </a:rPr>
              <a:t>Performan</a:t>
            </a:r>
            <a:r>
              <a:rPr lang="ro-RO" sz="2200" b="1">
                <a:solidFill>
                  <a:srgbClr val="EC008C"/>
                </a:solidFill>
              </a:rPr>
              <a:t>ță</a:t>
            </a:r>
            <a:r>
              <a:rPr lang="en-GB" sz="2200" b="1">
                <a:solidFill>
                  <a:srgbClr val="EC008C"/>
                </a:solidFill>
              </a:rPr>
              <a:t> + </a:t>
            </a:r>
            <a:r>
              <a:rPr lang="ro-RO" sz="2200" b="1">
                <a:solidFill>
                  <a:srgbClr val="EC008C"/>
                </a:solidFill>
              </a:rPr>
              <a:t>realizări </a:t>
            </a:r>
            <a:r>
              <a:rPr lang="en-GB" sz="2200" b="1">
                <a:solidFill>
                  <a:srgbClr val="EC008C"/>
                </a:solidFill>
              </a:rPr>
              <a:t>= </a:t>
            </a:r>
            <a:r>
              <a:rPr lang="ro-RO" sz="2200" b="1">
                <a:solidFill>
                  <a:srgbClr val="EC008C"/>
                </a:solidFill>
              </a:rPr>
              <a:t>semnificație</a:t>
            </a:r>
            <a:endParaRPr lang="en-GB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Statut </a:t>
            </a:r>
            <a:r>
              <a:rPr lang="en-GB" sz="2200" b="1">
                <a:solidFill>
                  <a:srgbClr val="EC008C"/>
                </a:solidFill>
              </a:rPr>
              <a:t>+ </a:t>
            </a:r>
            <a:r>
              <a:rPr lang="ro-RO" sz="2200" b="1">
                <a:solidFill>
                  <a:srgbClr val="EC008C"/>
                </a:solidFill>
              </a:rPr>
              <a:t>recunoaștere </a:t>
            </a:r>
            <a:r>
              <a:rPr lang="en-GB" sz="2200" b="1">
                <a:solidFill>
                  <a:srgbClr val="EC008C"/>
                </a:solidFill>
              </a:rPr>
              <a:t>= </a:t>
            </a:r>
            <a:r>
              <a:rPr lang="ro-RO" sz="2200" b="1">
                <a:solidFill>
                  <a:srgbClr val="EC008C"/>
                </a:solidFill>
              </a:rPr>
              <a:t>siguranță</a:t>
            </a:r>
            <a:endParaRPr lang="en-GB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Înfățișare </a:t>
            </a:r>
            <a:r>
              <a:rPr lang="en-GB" sz="2200" b="1">
                <a:solidFill>
                  <a:srgbClr val="EC008C"/>
                </a:solidFill>
              </a:rPr>
              <a:t>+ </a:t>
            </a:r>
            <a:r>
              <a:rPr lang="ro-RO" sz="2200" b="1">
                <a:solidFill>
                  <a:srgbClr val="EC008C"/>
                </a:solidFill>
              </a:rPr>
              <a:t>admirație </a:t>
            </a:r>
            <a:r>
              <a:rPr lang="en-GB" sz="2200" b="1">
                <a:solidFill>
                  <a:srgbClr val="EC008C"/>
                </a:solidFill>
              </a:rPr>
              <a:t>= </a:t>
            </a:r>
            <a:r>
              <a:rPr lang="ro-RO" sz="2200" b="1">
                <a:solidFill>
                  <a:srgbClr val="EC008C"/>
                </a:solidFill>
              </a:rPr>
              <a:t>acceptare</a:t>
            </a:r>
            <a:endParaRPr lang="en-GB" sz="2200" b="1">
              <a:solidFill>
                <a:srgbClr val="EC008C"/>
              </a:solidFill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2"/>
          <p:cNvSpPr txBox="1">
            <a:spLocks noChangeArrowheads="1"/>
          </p:cNvSpPr>
          <p:nvPr/>
        </p:nvSpPr>
        <p:spPr bwMode="auto">
          <a:xfrm>
            <a:off x="539750" y="941388"/>
            <a:ext cx="792003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Abordarea lumii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539750" y="1836738"/>
            <a:ext cx="6929438" cy="162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975"/>
              </a:spcAft>
            </a:pPr>
            <a:r>
              <a:rPr lang="ro-RO" sz="2200" b="1">
                <a:solidFill>
                  <a:srgbClr val="EC008C"/>
                </a:solidFill>
              </a:rPr>
              <a:t>Pofta firii pământești</a:t>
            </a:r>
            <a:endParaRPr lang="en-US" sz="2200" b="1">
              <a:solidFill>
                <a:srgbClr val="EC008C"/>
              </a:solidFill>
            </a:endParaRPr>
          </a:p>
          <a:p>
            <a:pPr>
              <a:spcAft>
                <a:spcPts val="1975"/>
              </a:spcAft>
            </a:pPr>
            <a:r>
              <a:rPr lang="ro-RO" sz="2200" b="1">
                <a:solidFill>
                  <a:srgbClr val="EC008C"/>
                </a:solidFill>
              </a:rPr>
              <a:t>Pofta ochilor</a:t>
            </a:r>
            <a:endParaRPr lang="en-US" sz="2200" b="1">
              <a:solidFill>
                <a:srgbClr val="EC008C"/>
              </a:solidFill>
            </a:endParaRPr>
          </a:p>
          <a:p>
            <a:pPr>
              <a:spcAft>
                <a:spcPts val="1975"/>
              </a:spcAft>
            </a:pPr>
            <a:r>
              <a:rPr lang="ro-RO" sz="2200" b="1">
                <a:solidFill>
                  <a:srgbClr val="EC008C"/>
                </a:solidFill>
              </a:rPr>
              <a:t>Lăudăroșia vieții</a:t>
            </a:r>
            <a:endParaRPr lang="en-US" sz="2200" b="1">
              <a:solidFill>
                <a:srgbClr val="EC008C"/>
              </a:solidFill>
            </a:endParaRP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539750" y="1790700"/>
            <a:ext cx="803275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 dirty="0">
                <a:solidFill>
                  <a:srgbClr val="EC008C"/>
                </a:solidFill>
              </a:rPr>
              <a:t>Oferiți exemple de situații când v-ați lăsat păcăliți de „ecuațiile false” pe care ni le prezintă lumea:</a:t>
            </a:r>
            <a:endParaRPr lang="en-GB" sz="2200" b="1" dirty="0">
              <a:solidFill>
                <a:srgbClr val="EC008C"/>
              </a:solidFill>
            </a:endParaRPr>
          </a:p>
          <a:p>
            <a:r>
              <a:rPr lang="en-GB" sz="2200" b="1" dirty="0">
                <a:solidFill>
                  <a:srgbClr val="EC008C"/>
                </a:solidFill>
              </a:rPr>
              <a:t>	</a:t>
            </a:r>
            <a:r>
              <a:rPr lang="ro-RO" sz="2200" b="1" dirty="0">
                <a:solidFill>
                  <a:srgbClr val="6D6F71"/>
                </a:solidFill>
              </a:rPr>
              <a:t>Performanță </a:t>
            </a:r>
            <a:r>
              <a:rPr lang="en-GB" sz="2200" b="1" dirty="0">
                <a:solidFill>
                  <a:srgbClr val="6D6F71"/>
                </a:solidFill>
              </a:rPr>
              <a:t>+ </a:t>
            </a:r>
            <a:r>
              <a:rPr lang="ro-RO" sz="2200" b="1" dirty="0">
                <a:solidFill>
                  <a:srgbClr val="6D6F71"/>
                </a:solidFill>
              </a:rPr>
              <a:t>realizări </a:t>
            </a:r>
            <a:r>
              <a:rPr lang="en-GB" sz="2200" b="1" dirty="0">
                <a:solidFill>
                  <a:srgbClr val="6D6F71"/>
                </a:solidFill>
              </a:rPr>
              <a:t>= </a:t>
            </a:r>
            <a:r>
              <a:rPr lang="ro-RO" sz="2200" b="1" dirty="0">
                <a:solidFill>
                  <a:srgbClr val="6D6F71"/>
                </a:solidFill>
              </a:rPr>
              <a:t>semnificație</a:t>
            </a:r>
            <a:endParaRPr lang="en-GB" sz="2200" b="1" dirty="0">
              <a:solidFill>
                <a:srgbClr val="6D6F71"/>
              </a:solidFill>
            </a:endParaRPr>
          </a:p>
          <a:p>
            <a:r>
              <a:rPr lang="en-GB" sz="2200" b="1" dirty="0">
                <a:solidFill>
                  <a:srgbClr val="6D6F71"/>
                </a:solidFill>
              </a:rPr>
              <a:t>	</a:t>
            </a:r>
            <a:r>
              <a:rPr lang="ro-RO" sz="2200" b="1" dirty="0">
                <a:solidFill>
                  <a:srgbClr val="6D6F71"/>
                </a:solidFill>
              </a:rPr>
              <a:t>Statut </a:t>
            </a:r>
            <a:r>
              <a:rPr lang="en-GB" sz="2200" b="1" dirty="0">
                <a:solidFill>
                  <a:srgbClr val="6D6F71"/>
                </a:solidFill>
              </a:rPr>
              <a:t>+ </a:t>
            </a:r>
            <a:r>
              <a:rPr lang="ro-RO" sz="2200" b="1" dirty="0">
                <a:solidFill>
                  <a:srgbClr val="6D6F71"/>
                </a:solidFill>
              </a:rPr>
              <a:t>recunoaștere </a:t>
            </a:r>
            <a:r>
              <a:rPr lang="en-GB" sz="2200" b="1" dirty="0">
                <a:solidFill>
                  <a:srgbClr val="6D6F71"/>
                </a:solidFill>
              </a:rPr>
              <a:t>= </a:t>
            </a:r>
            <a:r>
              <a:rPr lang="ro-RO" sz="2200" b="1" dirty="0">
                <a:solidFill>
                  <a:srgbClr val="6D6F71"/>
                </a:solidFill>
              </a:rPr>
              <a:t>siguranță</a:t>
            </a:r>
            <a:endParaRPr lang="en-GB" sz="2200" b="1" dirty="0">
              <a:solidFill>
                <a:srgbClr val="6D6F71"/>
              </a:solidFill>
            </a:endParaRPr>
          </a:p>
          <a:p>
            <a:r>
              <a:rPr lang="en-GB" sz="2200" b="1" dirty="0">
                <a:solidFill>
                  <a:srgbClr val="6D6F71"/>
                </a:solidFill>
              </a:rPr>
              <a:t>	</a:t>
            </a:r>
            <a:r>
              <a:rPr lang="ro-RO" sz="2200" b="1" dirty="0">
                <a:solidFill>
                  <a:srgbClr val="6D6F71"/>
                </a:solidFill>
              </a:rPr>
              <a:t>Înfățișare </a:t>
            </a:r>
            <a:r>
              <a:rPr lang="en-GB" sz="2200" b="1" dirty="0">
                <a:solidFill>
                  <a:srgbClr val="6D6F71"/>
                </a:solidFill>
              </a:rPr>
              <a:t>+ </a:t>
            </a:r>
            <a:r>
              <a:rPr lang="ro-RO" sz="2200" b="1" dirty="0">
                <a:solidFill>
                  <a:srgbClr val="6D6F71"/>
                </a:solidFill>
              </a:rPr>
              <a:t>admirație </a:t>
            </a:r>
            <a:r>
              <a:rPr lang="en-GB" sz="2200" b="1" dirty="0">
                <a:solidFill>
                  <a:srgbClr val="6D6F71"/>
                </a:solidFill>
              </a:rPr>
              <a:t>= </a:t>
            </a:r>
            <a:r>
              <a:rPr lang="ro-RO" sz="2200" b="1" dirty="0">
                <a:solidFill>
                  <a:srgbClr val="6D6F71"/>
                </a:solidFill>
              </a:rPr>
              <a:t>acceptare</a:t>
            </a:r>
            <a:endParaRPr lang="en-GB" sz="2200" b="1" dirty="0">
              <a:solidFill>
                <a:srgbClr val="6D6F71"/>
              </a:solidFill>
            </a:endParaRPr>
          </a:p>
          <a:p>
            <a:endParaRPr lang="en-GB" sz="2200" b="1" dirty="0">
              <a:solidFill>
                <a:srgbClr val="EC008C"/>
              </a:solidFill>
            </a:endParaRPr>
          </a:p>
          <a:p>
            <a:r>
              <a:rPr lang="ro-RO" sz="2200" b="1" dirty="0">
                <a:solidFill>
                  <a:srgbClr val="EC008C"/>
                </a:solidFill>
              </a:rPr>
              <a:t>Față de care „canal” – pofta firii pământești, pofta ochilor sau lăudăroșia vieții – credeți că sunteți cel mai vulnerabil</a:t>
            </a:r>
            <a:r>
              <a:rPr lang="en-GB" sz="2200" b="1" dirty="0">
                <a:solidFill>
                  <a:srgbClr val="EC008C"/>
                </a:solidFill>
              </a:rPr>
              <a:t> (</a:t>
            </a:r>
            <a:r>
              <a:rPr lang="ro-RO" sz="2200" b="1" dirty="0">
                <a:solidFill>
                  <a:srgbClr val="EC008C"/>
                </a:solidFill>
              </a:rPr>
              <a:t>vedeți </a:t>
            </a:r>
            <a:r>
              <a:rPr lang="en-GB" sz="2200" b="1" dirty="0">
                <a:solidFill>
                  <a:srgbClr val="EC008C"/>
                </a:solidFill>
              </a:rPr>
              <a:t>1 </a:t>
            </a:r>
            <a:r>
              <a:rPr lang="ro-RO" sz="2200" b="1" dirty="0">
                <a:solidFill>
                  <a:srgbClr val="EC008C"/>
                </a:solidFill>
              </a:rPr>
              <a:t>Ioan </a:t>
            </a:r>
            <a:r>
              <a:rPr lang="en-GB" sz="2200" b="1" dirty="0">
                <a:solidFill>
                  <a:srgbClr val="EC008C"/>
                </a:solidFill>
              </a:rPr>
              <a:t>2:15-17)?</a:t>
            </a: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539750" y="998538"/>
            <a:ext cx="7143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1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painting_a_false_pictur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71813" y="1892300"/>
            <a:ext cx="4597400" cy="283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539750" y="915988"/>
            <a:ext cx="79200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3000" b="1">
                <a:solidFill>
                  <a:srgbClr val="00AEEF"/>
                </a:solidFill>
              </a:rPr>
              <a:t>Tactic</a:t>
            </a:r>
            <a:r>
              <a:rPr lang="ro-RO" sz="3000" b="1">
                <a:solidFill>
                  <a:srgbClr val="00AEEF"/>
                </a:solidFill>
              </a:rPr>
              <a:t>a</a:t>
            </a:r>
            <a:r>
              <a:rPr lang="en-GB" sz="3000" b="1">
                <a:solidFill>
                  <a:srgbClr val="00AEEF"/>
                </a:solidFill>
              </a:rPr>
              <a:t> 2: </a:t>
            </a:r>
            <a:r>
              <a:rPr lang="ro-RO" sz="3000" b="1">
                <a:solidFill>
                  <a:srgbClr val="00AEEF"/>
                </a:solidFill>
              </a:rPr>
              <a:t>Prezentarea unei imagini complete, dar false cu privire la realitate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second_lif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82763" y="993775"/>
            <a:ext cx="5576887" cy="395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distorted_realit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39900" y="874713"/>
            <a:ext cx="5664200" cy="402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6156325" y="915988"/>
            <a:ext cx="1223963" cy="647700"/>
          </a:xfrm>
          <a:prstGeom prst="ellipse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SALA </a:t>
            </a:r>
          </a:p>
          <a:p>
            <a:pPr algn="ctr">
              <a:defRPr/>
            </a:pPr>
            <a:r>
              <a:rPr lang="ro-RO" sz="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OGLINZILOR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2"/>
          <p:cNvSpPr txBox="1">
            <a:spLocks noChangeArrowheads="1"/>
          </p:cNvSpPr>
          <p:nvPr/>
        </p:nvSpPr>
        <p:spPr bwMode="auto">
          <a:xfrm>
            <a:off x="539750" y="968375"/>
            <a:ext cx="792003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O perspectivă ne-apuseană</a:t>
            </a:r>
            <a:r>
              <a:rPr lang="en-GB" sz="3000" b="1">
                <a:solidFill>
                  <a:srgbClr val="00AEEF"/>
                </a:solidFill>
              </a:rPr>
              <a:t>: </a:t>
            </a:r>
            <a:r>
              <a:rPr lang="ro-RO" sz="3000" b="1">
                <a:solidFill>
                  <a:srgbClr val="00AEEF"/>
                </a:solidFill>
              </a:rPr>
              <a:t>„animismul”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22530" name="Rectangle 1"/>
          <p:cNvSpPr>
            <a:spLocks noChangeArrowheads="1"/>
          </p:cNvSpPr>
          <p:nvPr/>
        </p:nvSpPr>
        <p:spPr bwMode="auto">
          <a:xfrm>
            <a:off x="539750" y="1863725"/>
            <a:ext cx="8389938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63"/>
              </a:spcAft>
              <a:defRPr/>
            </a:pPr>
            <a:r>
              <a:rPr lang="ro-RO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Se consideră că totul este controlat de</a:t>
            </a:r>
            <a:r>
              <a:rPr lang="en-US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723900">
              <a:spcAft>
                <a:spcPts val="663"/>
              </a:spcAft>
              <a:defRPr/>
            </a:pPr>
            <a:r>
              <a:rPr lang="ro-RO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O putere spirituală universală care se regăsește în toate lucrurile și ființele</a:t>
            </a:r>
            <a:endParaRPr lang="en-US" sz="2200" b="1" dirty="0">
              <a:solidFill>
                <a:srgbClr val="6D6F71"/>
              </a:solidFill>
              <a:latin typeface="Arial" pitchFamily="34" charset="0"/>
              <a:cs typeface="Arial" pitchFamily="34" charset="0"/>
            </a:endParaRPr>
          </a:p>
          <a:p>
            <a:pPr marL="723900">
              <a:spcAft>
                <a:spcPts val="1975"/>
              </a:spcAft>
              <a:defRPr/>
            </a:pPr>
            <a:r>
              <a:rPr lang="ro-RO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Duhuri bune și rele</a:t>
            </a:r>
            <a:endParaRPr lang="en-US" sz="2200" b="1" dirty="0">
              <a:solidFill>
                <a:srgbClr val="6D6F71"/>
              </a:solidFill>
              <a:latin typeface="Arial" pitchFamily="34" charset="0"/>
              <a:cs typeface="Arial" pitchFamily="34" charset="0"/>
            </a:endParaRPr>
          </a:p>
          <a:p>
            <a:pPr>
              <a:spcAft>
                <a:spcPts val="1975"/>
              </a:spcAft>
              <a:defRPr/>
            </a:pPr>
            <a:r>
              <a:rPr lang="ro-RO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Este nevoie de un expert pentru a manipula puterea spirituală în avantajul tău.</a:t>
            </a:r>
            <a:endParaRPr lang="en-US" sz="2200" b="1" dirty="0">
              <a:solidFill>
                <a:srgbClr val="EC008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2"/>
          <p:cNvSpPr txBox="1">
            <a:spLocks noChangeArrowheads="1"/>
          </p:cNvSpPr>
          <p:nvPr/>
        </p:nvSpPr>
        <p:spPr bwMode="auto">
          <a:xfrm>
            <a:off x="539750" y="842963"/>
            <a:ext cx="83534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Perspectiva apuseană sau „modernă” despre lume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23554" name="Rectangle 1"/>
          <p:cNvSpPr>
            <a:spLocks noChangeArrowheads="1"/>
          </p:cNvSpPr>
          <p:nvPr/>
        </p:nvSpPr>
        <p:spPr bwMode="auto">
          <a:xfrm>
            <a:off x="539750" y="1862138"/>
            <a:ext cx="8032750" cy="2636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975"/>
              </a:spcAft>
            </a:pPr>
            <a:r>
              <a:rPr lang="ro-RO" sz="2200" b="1" dirty="0">
                <a:solidFill>
                  <a:srgbClr val="EC008C"/>
                </a:solidFill>
              </a:rPr>
              <a:t>Împarte realitatea </a:t>
            </a:r>
            <a:r>
              <a:rPr lang="ro-RO" sz="2200" b="1" dirty="0">
                <a:solidFill>
                  <a:srgbClr val="6D6F71"/>
                </a:solidFill>
              </a:rPr>
              <a:t>în „natural” și ”supranatural”, dar se concentrează doar asupra naturalului.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Aft>
                <a:spcPts val="1975"/>
              </a:spcAft>
            </a:pPr>
            <a:r>
              <a:rPr lang="ro-RO" sz="2200" b="1" dirty="0">
                <a:solidFill>
                  <a:srgbClr val="EC008C"/>
                </a:solidFill>
              </a:rPr>
              <a:t>Chestiunile spirituale </a:t>
            </a:r>
            <a:r>
              <a:rPr lang="ro-RO" sz="2200" b="1" dirty="0">
                <a:solidFill>
                  <a:srgbClr val="6D6F71"/>
                </a:solidFill>
              </a:rPr>
              <a:t>sunt considerate irelevante pentru viața de zi cu zi.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Aft>
                <a:spcPts val="1975"/>
              </a:spcAft>
            </a:pPr>
            <a:r>
              <a:rPr lang="ro-RO" sz="2200" b="1" dirty="0">
                <a:solidFill>
                  <a:srgbClr val="EC008C"/>
                </a:solidFill>
              </a:rPr>
              <a:t>Realitatea este definită </a:t>
            </a:r>
            <a:r>
              <a:rPr lang="ro-RO" sz="2200" b="1" dirty="0">
                <a:solidFill>
                  <a:srgbClr val="6D6F71"/>
                </a:solidFill>
              </a:rPr>
              <a:t>doar prin ceea ce putem vedea, atinge și măsura.</a:t>
            </a:r>
            <a:endParaRPr lang="en-US" sz="2200" b="1" dirty="0">
              <a:solidFill>
                <a:srgbClr val="6D6F71"/>
              </a:solidFill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2"/>
          <p:cNvSpPr txBox="1">
            <a:spLocks noChangeArrowheads="1"/>
          </p:cNvSpPr>
          <p:nvPr/>
        </p:nvSpPr>
        <p:spPr bwMode="auto">
          <a:xfrm>
            <a:off x="539750" y="1019175"/>
            <a:ext cx="792003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Perspectiva postmodernă despre lume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24578" name="Rectangle 1"/>
          <p:cNvSpPr>
            <a:spLocks noChangeArrowheads="1"/>
          </p:cNvSpPr>
          <p:nvPr/>
        </p:nvSpPr>
        <p:spPr bwMode="auto">
          <a:xfrm>
            <a:off x="539750" y="1914525"/>
            <a:ext cx="8136706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Aft>
                <a:spcPts val="1975"/>
              </a:spcAft>
            </a:pPr>
            <a:r>
              <a:rPr lang="ro-RO" sz="2200" b="1" dirty="0">
                <a:solidFill>
                  <a:srgbClr val="EC008C"/>
                </a:solidFill>
              </a:rPr>
              <a:t>Nu există </a:t>
            </a:r>
            <a:r>
              <a:rPr lang="ro-RO" sz="2200" b="1" dirty="0">
                <a:solidFill>
                  <a:srgbClr val="6D6F71"/>
                </a:solidFill>
              </a:rPr>
              <a:t>adevăr obiectiv.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Aft>
                <a:spcPts val="1975"/>
              </a:spcAft>
            </a:pPr>
            <a:r>
              <a:rPr lang="ro-RO" sz="2200" b="1" dirty="0">
                <a:solidFill>
                  <a:srgbClr val="EC008C"/>
                </a:solidFill>
              </a:rPr>
              <a:t>Fiecare are </a:t>
            </a:r>
            <a:r>
              <a:rPr lang="ro-RO" sz="2200" b="1" dirty="0">
                <a:solidFill>
                  <a:srgbClr val="6D6F71"/>
                </a:solidFill>
              </a:rPr>
              <a:t>propria versiune de „adevăr”.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Aft>
                <a:spcPts val="1975"/>
              </a:spcAft>
            </a:pPr>
            <a:r>
              <a:rPr lang="ro-RO" sz="2200" b="1" dirty="0">
                <a:solidFill>
                  <a:srgbClr val="6D6F71"/>
                </a:solidFill>
              </a:rPr>
              <a:t>„Adevărul”</a:t>
            </a:r>
            <a:r>
              <a:rPr lang="en-US" sz="2200" b="1" dirty="0">
                <a:solidFill>
                  <a:srgbClr val="6D6F71"/>
                </a:solidFill>
              </a:rPr>
              <a:t> </a:t>
            </a:r>
            <a:r>
              <a:rPr lang="ro-RO" sz="2200" b="1" dirty="0">
                <a:solidFill>
                  <a:srgbClr val="EC008C"/>
                </a:solidFill>
              </a:rPr>
              <a:t>fiecărei persoane </a:t>
            </a:r>
            <a:r>
              <a:rPr lang="ro-RO" sz="2200" b="1" dirty="0">
                <a:solidFill>
                  <a:srgbClr val="6D6F71"/>
                </a:solidFill>
              </a:rPr>
              <a:t>este la fel de valid ca al oricui.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Aft>
                <a:spcPts val="1975"/>
              </a:spcAft>
            </a:pPr>
            <a:r>
              <a:rPr lang="ro-RO" sz="2200" b="1" dirty="0">
                <a:solidFill>
                  <a:srgbClr val="EC008C"/>
                </a:solidFill>
              </a:rPr>
              <a:t>Dacă nu ești de acord </a:t>
            </a:r>
            <a:r>
              <a:rPr lang="ro-RO" sz="2200" b="1" dirty="0">
                <a:solidFill>
                  <a:srgbClr val="6D6F71"/>
                </a:solidFill>
              </a:rPr>
              <a:t>cu „adevărul” meu sau dezaprobi acțiunile mele, mă respingi.</a:t>
            </a:r>
            <a:endParaRPr lang="en-US" sz="2200" b="1" dirty="0">
              <a:solidFill>
                <a:srgbClr val="6D6F71"/>
              </a:solidFill>
            </a:endParaRP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2"/>
          <p:cNvSpPr txBox="1">
            <a:spLocks noChangeArrowheads="1"/>
          </p:cNvSpPr>
          <p:nvPr/>
        </p:nvSpPr>
        <p:spPr bwMode="auto">
          <a:xfrm>
            <a:off x="539750" y="842963"/>
            <a:ext cx="79200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Perspectiva biblică despre lume sau „care este realitatea”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539750" y="1836738"/>
            <a:ext cx="7532688" cy="162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975"/>
              </a:spcAft>
            </a:pPr>
            <a:r>
              <a:rPr lang="ro-RO" sz="2200" b="1" dirty="0">
                <a:solidFill>
                  <a:srgbClr val="EC008C"/>
                </a:solidFill>
              </a:rPr>
              <a:t>Adevărul </a:t>
            </a:r>
            <a:r>
              <a:rPr lang="ro-RO" sz="2200" b="1" dirty="0">
                <a:solidFill>
                  <a:srgbClr val="6D6F71"/>
                </a:solidFill>
              </a:rPr>
              <a:t>există.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Aft>
                <a:spcPts val="1975"/>
              </a:spcAft>
            </a:pPr>
            <a:r>
              <a:rPr lang="ro-RO" sz="2200" b="1" dirty="0">
                <a:solidFill>
                  <a:srgbClr val="EC008C"/>
                </a:solidFill>
              </a:rPr>
              <a:t>Dumnezeu </a:t>
            </a:r>
            <a:r>
              <a:rPr lang="ro-RO" sz="2200" b="1" dirty="0">
                <a:solidFill>
                  <a:srgbClr val="6D6F71"/>
                </a:solidFill>
              </a:rPr>
              <a:t>este Adevărul.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Aft>
                <a:spcPts val="1975"/>
              </a:spcAft>
            </a:pPr>
            <a:r>
              <a:rPr lang="ro-RO" sz="2200" b="1" dirty="0">
                <a:solidFill>
                  <a:srgbClr val="EC008C"/>
                </a:solidFill>
              </a:rPr>
              <a:t>Credința și logica </a:t>
            </a:r>
            <a:r>
              <a:rPr lang="ro-RO" sz="2200" b="1" dirty="0">
                <a:solidFill>
                  <a:srgbClr val="6D6F71"/>
                </a:solidFill>
              </a:rPr>
              <a:t>nu sunt incompatibile.</a:t>
            </a:r>
            <a:endParaRPr lang="en-US" sz="2200" b="1" dirty="0">
              <a:solidFill>
                <a:srgbClr val="6D6F71"/>
              </a:solidFill>
            </a:endParaRP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K:\Alex White\SESSIONS(1,2,3)\Coffin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03363" y="1582738"/>
            <a:ext cx="6138862" cy="329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Box 2"/>
          <p:cNvSpPr txBox="1">
            <a:spLocks noChangeArrowheads="1"/>
          </p:cNvSpPr>
          <p:nvPr/>
        </p:nvSpPr>
        <p:spPr bwMode="auto">
          <a:xfrm>
            <a:off x="539750" y="942975"/>
            <a:ext cx="792003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Moartea </a:t>
            </a:r>
            <a:r>
              <a:rPr lang="en-US" sz="3000" b="1">
                <a:solidFill>
                  <a:srgbClr val="00AEEF"/>
                </a:solidFill>
              </a:rPr>
              <a:t>– </a:t>
            </a:r>
            <a:r>
              <a:rPr lang="ro-RO" sz="3000" b="1">
                <a:solidFill>
                  <a:srgbClr val="00AEEF"/>
                </a:solidFill>
              </a:rPr>
              <a:t>realitatea supremă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539750" y="1500188"/>
            <a:ext cx="8104188" cy="347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Recunoașteți </a:t>
            </a:r>
            <a:r>
              <a:rPr lang="ro-RO" sz="2200" b="1">
                <a:solidFill>
                  <a:srgbClr val="6D6F71"/>
                </a:solidFill>
              </a:rPr>
              <a:t>că ați fost influențați de una dintre cele trei perspective nebiblice cu privire la lume pe care le-am analizat? De care dintre ele?</a:t>
            </a:r>
            <a:endParaRPr lang="en-GB" sz="2200" b="1">
              <a:solidFill>
                <a:srgbClr val="6D6F71"/>
              </a:solidFill>
            </a:endParaRPr>
          </a:p>
          <a:p>
            <a:endParaRPr lang="en-GB" sz="2200" b="1">
              <a:solidFill>
                <a:srgbClr val="EC008C"/>
              </a:solidFill>
            </a:endParaRPr>
          </a:p>
          <a:p>
            <a:r>
              <a:rPr lang="ro-RO" sz="2200" b="1">
                <a:solidFill>
                  <a:srgbClr val="EC008C"/>
                </a:solidFill>
              </a:rPr>
              <a:t>Cât de diferită </a:t>
            </a:r>
            <a:r>
              <a:rPr lang="ro-RO" sz="2200" b="1">
                <a:solidFill>
                  <a:srgbClr val="6D6F71"/>
                </a:solidFill>
              </a:rPr>
              <a:t>ar fi fost perspectiva voastră despre lume dacă ați fi crescut într-o altă parte a lumii?</a:t>
            </a:r>
            <a:endParaRPr lang="en-GB" sz="2200" b="1">
              <a:solidFill>
                <a:srgbClr val="6D6F71"/>
              </a:solidFill>
            </a:endParaRPr>
          </a:p>
          <a:p>
            <a:endParaRPr lang="en-GB" sz="2200" b="1">
              <a:solidFill>
                <a:srgbClr val="EC008C"/>
              </a:solidFill>
            </a:endParaRPr>
          </a:p>
          <a:p>
            <a:r>
              <a:rPr lang="ro-RO" sz="2200" b="1">
                <a:solidFill>
                  <a:srgbClr val="EC008C"/>
                </a:solidFill>
              </a:rPr>
              <a:t>Când vorbim cu oameni </a:t>
            </a:r>
            <a:r>
              <a:rPr lang="ro-RO" sz="2200" b="1">
                <a:solidFill>
                  <a:srgbClr val="6D6F71"/>
                </a:solidFill>
              </a:rPr>
              <a:t>despre afirmația lui Isus că El este singura cale spre Dumnezeu, cum o putem face în așa fel încât să nu transmitem aroganță?</a:t>
            </a:r>
            <a:endParaRPr lang="en-GB" sz="2200" b="1">
              <a:solidFill>
                <a:srgbClr val="6D6F71"/>
              </a:solidFill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539750" y="857250"/>
            <a:ext cx="7143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2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mix_&amp;_match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l="13901" b="19745"/>
          <a:stretch>
            <a:fillRect/>
          </a:stretch>
        </p:blipFill>
        <p:spPr bwMode="auto">
          <a:xfrm>
            <a:off x="752475" y="915988"/>
            <a:ext cx="3498850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4429125" y="1643063"/>
            <a:ext cx="45354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000" b="1">
                <a:solidFill>
                  <a:srgbClr val="00AEEF"/>
                </a:solidFill>
              </a:rPr>
              <a:t>Tactic</a:t>
            </a:r>
            <a:r>
              <a:rPr lang="ro-RO" sz="3000" b="1">
                <a:solidFill>
                  <a:srgbClr val="00AEEF"/>
                </a:solidFill>
              </a:rPr>
              <a:t>a</a:t>
            </a:r>
            <a:r>
              <a:rPr lang="en-US" sz="3000" b="1">
                <a:solidFill>
                  <a:srgbClr val="00AEEF"/>
                </a:solidFill>
              </a:rPr>
              <a:t> 3: </a:t>
            </a:r>
            <a:r>
              <a:rPr lang="ro-RO" sz="3000" b="1">
                <a:solidFill>
                  <a:srgbClr val="00AEEF"/>
                </a:solidFill>
              </a:rPr>
              <a:t>Amestecă și potrivește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core_belie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b="76877"/>
          <a:stretch>
            <a:fillRect/>
          </a:stretch>
        </p:blipFill>
        <p:spPr bwMode="auto">
          <a:xfrm>
            <a:off x="1387475" y="954088"/>
            <a:ext cx="6208713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core_belie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l="11818" t="-1483" b="78099"/>
          <a:stretch>
            <a:fillRect/>
          </a:stretch>
        </p:blipFill>
        <p:spPr bwMode="auto">
          <a:xfrm>
            <a:off x="1997075" y="982663"/>
            <a:ext cx="5527675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2"/>
          <p:cNvSpPr txBox="1">
            <a:spLocks noChangeArrowheads="1"/>
          </p:cNvSpPr>
          <p:nvPr/>
        </p:nvSpPr>
        <p:spPr bwMode="auto">
          <a:xfrm>
            <a:off x="539750" y="957263"/>
            <a:ext cx="792003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De ce ești creștin</a:t>
            </a:r>
            <a:r>
              <a:rPr lang="en-US" sz="3000" b="1">
                <a:solidFill>
                  <a:srgbClr val="00AEEF"/>
                </a:solidFill>
              </a:rPr>
              <a:t>?</a:t>
            </a:r>
          </a:p>
        </p:txBody>
      </p:sp>
      <p:sp>
        <p:nvSpPr>
          <p:cNvPr id="30722" name="Rectangle 1"/>
          <p:cNvSpPr>
            <a:spLocks noChangeArrowheads="1"/>
          </p:cNvSpPr>
          <p:nvPr/>
        </p:nvSpPr>
        <p:spPr bwMode="auto">
          <a:xfrm>
            <a:off x="539750" y="1851025"/>
            <a:ext cx="8247063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975"/>
              </a:spcAft>
              <a:buFont typeface="QuigleyWiggly"/>
              <a:buNone/>
            </a:pPr>
            <a:r>
              <a:rPr lang="ro-RO" sz="2100" b="1" dirty="0">
                <a:solidFill>
                  <a:srgbClr val="EC008C"/>
                </a:solidFill>
              </a:rPr>
              <a:t>Cred </a:t>
            </a:r>
            <a:r>
              <a:rPr lang="ro-RO" sz="2100" b="1" dirty="0">
                <a:solidFill>
                  <a:srgbClr val="6D6F71"/>
                </a:solidFill>
              </a:rPr>
              <a:t>fiindcă se pare că creștinismul funcționează.</a:t>
            </a:r>
            <a:endParaRPr lang="en-GB" sz="2100" b="1" dirty="0">
              <a:solidFill>
                <a:srgbClr val="6D6F71"/>
              </a:solidFill>
            </a:endParaRPr>
          </a:p>
          <a:p>
            <a:pPr>
              <a:spcAft>
                <a:spcPts val="1975"/>
              </a:spcAft>
              <a:buFont typeface="QuigleyWiggly"/>
              <a:buNone/>
            </a:pPr>
            <a:r>
              <a:rPr lang="ro-RO" sz="2100" b="1" dirty="0">
                <a:solidFill>
                  <a:srgbClr val="EC008C"/>
                </a:solidFill>
              </a:rPr>
              <a:t>Cred </a:t>
            </a:r>
            <a:r>
              <a:rPr lang="ro-RO" sz="2100" b="1" dirty="0">
                <a:solidFill>
                  <a:srgbClr val="6D6F71"/>
                </a:solidFill>
              </a:rPr>
              <a:t>că Isus Cristos este singura cale spre Dumnezeu pentru oamenii de pretutindeni și din toate vremurile.</a:t>
            </a:r>
            <a:endParaRPr lang="en-GB" sz="2100" b="1" dirty="0">
              <a:solidFill>
                <a:srgbClr val="6D6F71"/>
              </a:solidFill>
            </a:endParaRPr>
          </a:p>
          <a:p>
            <a:pPr>
              <a:spcAft>
                <a:spcPts val="1975"/>
              </a:spcAft>
              <a:buFont typeface="QuigleyWiggly"/>
              <a:buNone/>
            </a:pPr>
            <a:r>
              <a:rPr lang="ro-RO" sz="2100" b="1" dirty="0">
                <a:solidFill>
                  <a:srgbClr val="EC008C"/>
                </a:solidFill>
              </a:rPr>
              <a:t>Ceea ce am experimentat </a:t>
            </a:r>
            <a:r>
              <a:rPr lang="ro-RO" sz="2100" b="1" dirty="0">
                <a:solidFill>
                  <a:srgbClr val="6D6F71"/>
                </a:solidFill>
              </a:rPr>
              <a:t>mă face să cred că creștinismul este adevărat.</a:t>
            </a:r>
            <a:endParaRPr lang="en-GB" sz="2100" b="1" dirty="0">
              <a:solidFill>
                <a:srgbClr val="6D6F71"/>
              </a:solidFill>
            </a:endParaRPr>
          </a:p>
          <a:p>
            <a:pPr>
              <a:spcAft>
                <a:spcPts val="1975"/>
              </a:spcAft>
              <a:buFont typeface="QuigleyWiggly"/>
              <a:buNone/>
            </a:pPr>
            <a:r>
              <a:rPr lang="ro-RO" sz="2100" b="1" dirty="0">
                <a:solidFill>
                  <a:srgbClr val="6D6F71"/>
                </a:solidFill>
              </a:rPr>
              <a:t>Am decis </a:t>
            </a:r>
            <a:r>
              <a:rPr lang="ro-RO" sz="2100" b="1" dirty="0">
                <a:solidFill>
                  <a:srgbClr val="EC008C"/>
                </a:solidFill>
              </a:rPr>
              <a:t>pur și simplu </a:t>
            </a:r>
            <a:r>
              <a:rPr lang="ro-RO" sz="2100" b="1" dirty="0">
                <a:solidFill>
                  <a:srgbClr val="6D6F71"/>
                </a:solidFill>
              </a:rPr>
              <a:t>că creștinismul este adevărat pentru mine.</a:t>
            </a:r>
            <a:endParaRPr lang="en-US" sz="2100" b="1" dirty="0">
              <a:solidFill>
                <a:srgbClr val="6D6F71"/>
              </a:solidFill>
            </a:endParaRP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ChangeArrowheads="1"/>
          </p:cNvSpPr>
          <p:nvPr/>
        </p:nvSpPr>
        <p:spPr bwMode="auto">
          <a:xfrm>
            <a:off x="539750" y="1835150"/>
            <a:ext cx="7993063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 dirty="0">
                <a:solidFill>
                  <a:srgbClr val="EC008C"/>
                </a:solidFill>
              </a:rPr>
              <a:t>Credința creștină nu este adevărată fiindcă </a:t>
            </a:r>
            <a:r>
              <a:rPr lang="ro-RO" sz="2200" b="1" dirty="0">
                <a:solidFill>
                  <a:srgbClr val="00AEEF"/>
                </a:solidFill>
              </a:rPr>
              <a:t>funcționează</a:t>
            </a:r>
            <a:r>
              <a:rPr lang="en-GB" sz="2200" b="1" dirty="0">
                <a:solidFill>
                  <a:srgbClr val="EC008C"/>
                </a:solidFill>
              </a:rPr>
              <a:t>,</a:t>
            </a:r>
          </a:p>
          <a:p>
            <a:r>
              <a:rPr lang="ro-RO" sz="2200" b="1" dirty="0">
                <a:solidFill>
                  <a:srgbClr val="EC008C"/>
                </a:solidFill>
              </a:rPr>
              <a:t>ci funcționează fiindcă este </a:t>
            </a:r>
            <a:r>
              <a:rPr lang="ro-RO" sz="2200" b="1" dirty="0">
                <a:solidFill>
                  <a:srgbClr val="00AEEF"/>
                </a:solidFill>
              </a:rPr>
              <a:t>adevărată.</a:t>
            </a:r>
            <a:endParaRPr lang="en-GB" sz="2200" b="1" dirty="0">
              <a:solidFill>
                <a:srgbClr val="EC008C"/>
              </a:solidFill>
            </a:endParaRPr>
          </a:p>
          <a:p>
            <a:pPr algn="r"/>
            <a:r>
              <a:rPr lang="en-GB" sz="1600" b="1" dirty="0">
                <a:solidFill>
                  <a:srgbClr val="6D6F71"/>
                </a:solidFill>
              </a:rPr>
              <a:t>	</a:t>
            </a:r>
            <a:r>
              <a:rPr lang="en-GB" sz="1600" b="1" dirty="0" err="1">
                <a:solidFill>
                  <a:srgbClr val="6D6F71"/>
                </a:solidFill>
              </a:rPr>
              <a:t>Os</a:t>
            </a:r>
            <a:r>
              <a:rPr lang="en-GB" sz="1600" b="1" dirty="0">
                <a:solidFill>
                  <a:srgbClr val="6D6F71"/>
                </a:solidFill>
              </a:rPr>
              <a:t> Guinness </a:t>
            </a:r>
          </a:p>
        </p:txBody>
      </p:sp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2"/>
          <p:cNvSpPr txBox="1">
            <a:spLocks noChangeArrowheads="1"/>
          </p:cNvSpPr>
          <p:nvPr/>
        </p:nvSpPr>
        <p:spPr bwMode="auto">
          <a:xfrm>
            <a:off x="539750" y="992188"/>
            <a:ext cx="792003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Atenție la amestecare și potrivire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21507" name="Rectangle 1"/>
          <p:cNvSpPr>
            <a:spLocks noChangeArrowheads="1"/>
          </p:cNvSpPr>
          <p:nvPr/>
        </p:nvSpPr>
        <p:spPr bwMode="auto">
          <a:xfrm>
            <a:off x="539750" y="1887538"/>
            <a:ext cx="7889875" cy="271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Trebuie să </a:t>
            </a:r>
            <a:r>
              <a:rPr lang="ro-RO" sz="2200" b="1" dirty="0">
                <a:solidFill>
                  <a:srgbClr val="00AEEF"/>
                </a:solidFill>
              </a:rPr>
              <a:t>scăpăm </a:t>
            </a:r>
            <a:r>
              <a:rPr lang="ro-RO" sz="2200" b="1" dirty="0">
                <a:solidFill>
                  <a:srgbClr val="EC008C"/>
                </a:solidFill>
              </a:rPr>
              <a:t>de vechiul nostru tipar de gândire, nu doar să îi </a:t>
            </a:r>
            <a:r>
              <a:rPr lang="ro-RO" sz="2200" b="1" dirty="0">
                <a:solidFill>
                  <a:srgbClr val="00AEEF"/>
                </a:solidFill>
              </a:rPr>
              <a:t>adăugăm </a:t>
            </a:r>
            <a:r>
              <a:rPr lang="ro-RO" sz="2200" b="1" dirty="0">
                <a:solidFill>
                  <a:srgbClr val="EC008C"/>
                </a:solidFill>
              </a:rPr>
              <a:t>credințele noastre creștine.</a:t>
            </a:r>
            <a:endParaRPr lang="en-US" sz="2200" b="1" dirty="0">
              <a:solidFill>
                <a:srgbClr val="EC008C"/>
              </a:solidFill>
            </a:endParaRPr>
          </a:p>
          <a:p>
            <a:endParaRPr lang="ro-RO" sz="2200" b="1" dirty="0">
              <a:solidFill>
                <a:srgbClr val="EC008C"/>
              </a:solidFill>
            </a:endParaRPr>
          </a:p>
          <a:p>
            <a:r>
              <a:rPr lang="ro-RO" sz="2200" b="1" dirty="0">
                <a:solidFill>
                  <a:srgbClr val="EC008C"/>
                </a:solidFill>
              </a:rPr>
              <a:t>Altfel vom fi „nehotărâți și nestatornici în toate căile noastre”.							</a:t>
            </a:r>
            <a:r>
              <a:rPr lang="ro-RO" sz="1600" b="1" dirty="0">
                <a:solidFill>
                  <a:srgbClr val="EC008C"/>
                </a:solidFill>
              </a:rPr>
              <a:t>							     </a:t>
            </a:r>
            <a:r>
              <a:rPr lang="en-US" sz="1600" b="1" dirty="0">
                <a:solidFill>
                  <a:srgbClr val="6D6F71"/>
                </a:solidFill>
              </a:rPr>
              <a:t>(</a:t>
            </a:r>
            <a:r>
              <a:rPr lang="ro-RO" sz="1600" b="1" dirty="0">
                <a:solidFill>
                  <a:srgbClr val="6D6F71"/>
                </a:solidFill>
              </a:rPr>
              <a:t>Iacov </a:t>
            </a:r>
            <a:r>
              <a:rPr lang="en-US" sz="1600" b="1" dirty="0">
                <a:solidFill>
                  <a:srgbClr val="6D6F71"/>
                </a:solidFill>
              </a:rPr>
              <a:t>1:8)</a:t>
            </a:r>
          </a:p>
          <a:p>
            <a:pPr>
              <a:spcBef>
                <a:spcPct val="75000"/>
              </a:spcBef>
            </a:pP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250825" y="1058863"/>
            <a:ext cx="8893175" cy="404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000"/>
              </a:spcAft>
            </a:pPr>
            <a:r>
              <a:rPr lang="ro-RO" sz="2000" b="1">
                <a:solidFill>
                  <a:srgbClr val="EC008C"/>
                </a:solidFill>
              </a:rPr>
              <a:t>Ce exemple puteți da despre modul în care un creștin poate amesteca și potrivi credința sa cu alte perspective despre lume? Puteți identifica tendințe de a face lucrul acesta în viața voastră? </a:t>
            </a:r>
            <a:endParaRPr lang="en-GB" sz="2000" b="1">
              <a:solidFill>
                <a:srgbClr val="EC008C"/>
              </a:solidFill>
            </a:endParaRPr>
          </a:p>
          <a:p>
            <a:pPr>
              <a:spcAft>
                <a:spcPts val="1000"/>
              </a:spcAft>
            </a:pPr>
            <a:r>
              <a:rPr lang="en-GB" sz="2000" b="1">
                <a:solidFill>
                  <a:srgbClr val="EC008C"/>
                </a:solidFill>
              </a:rPr>
              <a:t>Os Guinness </a:t>
            </a:r>
            <a:r>
              <a:rPr lang="ro-RO" sz="2000" b="1">
                <a:solidFill>
                  <a:srgbClr val="EC008C"/>
                </a:solidFill>
              </a:rPr>
              <a:t>spune: </a:t>
            </a:r>
            <a:r>
              <a:rPr lang="ro-RO" sz="2000" b="1">
                <a:solidFill>
                  <a:srgbClr val="00AEEF"/>
                </a:solidFill>
              </a:rPr>
              <a:t>„Credința creștină nu este adevărată fiindcă funcționează, ci funcționează fiindcă este adevărată.”</a:t>
            </a:r>
            <a:r>
              <a:rPr lang="en-GB" sz="2000" b="1">
                <a:solidFill>
                  <a:srgbClr val="EC008C"/>
                </a:solidFill>
              </a:rPr>
              <a:t> </a:t>
            </a:r>
            <a:r>
              <a:rPr lang="ro-RO" sz="2000" b="1">
                <a:solidFill>
                  <a:srgbClr val="EC008C"/>
                </a:solidFill>
              </a:rPr>
              <a:t>Ce sistem de măsură ați folosi pentru a evalua dacă o perspectivă despre lume este adevărată?</a:t>
            </a:r>
            <a:endParaRPr lang="en-GB" sz="2000" b="1">
              <a:solidFill>
                <a:srgbClr val="EC008C"/>
              </a:solidFill>
            </a:endParaRPr>
          </a:p>
          <a:p>
            <a:pPr>
              <a:spcAft>
                <a:spcPts val="1000"/>
              </a:spcAft>
            </a:pPr>
            <a:r>
              <a:rPr lang="ro-RO" sz="2000" b="1">
                <a:solidFill>
                  <a:srgbClr val="EC008C"/>
                </a:solidFill>
              </a:rPr>
              <a:t>Ați luat o decizie de a scăpa de credințele de bază pe care lumea vi le-a pus înainte și de a vă dedica față de ceea ce Biblia spune că este realitatea? Dacă da, ce puteți face pentru a păstra această dedicare, continuând să trăiți în mijlocul unei culturi care are o perspectivă diferită despre lume? </a:t>
            </a:r>
            <a:endParaRPr lang="en-GB" sz="2000" b="1">
              <a:solidFill>
                <a:srgbClr val="EC008C"/>
              </a:solidFill>
            </a:endParaRP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539750" y="555625"/>
            <a:ext cx="7143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3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4 | </a:t>
            </a:r>
            <a:r>
              <a:rPr lang="ro-RO" sz="1100" b="1">
                <a:solidFill>
                  <a:schemeClr val="bg1"/>
                </a:solidFill>
              </a:rPr>
              <a:t>PERSPECTIVA LUMII CU PRIVIRE LA ADEVĂR</a:t>
            </a:r>
            <a:endParaRPr lang="en-GB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FREE!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46375" y="96838"/>
            <a:ext cx="3651250" cy="494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5357813" y="4714875"/>
            <a:ext cx="3643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Finalul prezentării</a:t>
            </a:r>
            <a:r>
              <a:rPr lang="en-GB" sz="1200" b="1">
                <a:solidFill>
                  <a:srgbClr val="6D6F71"/>
                </a:solidFill>
              </a:rPr>
              <a:t>, </a:t>
            </a:r>
            <a:r>
              <a:rPr lang="ro-RO" sz="1200" b="1">
                <a:solidFill>
                  <a:srgbClr val="6D6F71"/>
                </a:solidFill>
              </a:rPr>
              <a:t>apasă </a:t>
            </a:r>
            <a:r>
              <a:rPr lang="en-GB" sz="1200" b="1">
                <a:solidFill>
                  <a:srgbClr val="6D6F71"/>
                </a:solidFill>
              </a:rPr>
              <a:t>[esc] </a:t>
            </a:r>
            <a:r>
              <a:rPr lang="ro-RO" sz="1200" b="1">
                <a:solidFill>
                  <a:srgbClr val="6D6F71"/>
                </a:solidFill>
              </a:rPr>
              <a:t>pentru a ieși</a:t>
            </a:r>
            <a:endParaRPr lang="en-GB" sz="1200" b="1">
              <a:solidFill>
                <a:srgbClr val="6D6F71"/>
              </a:solidFill>
            </a:endParaRPr>
          </a:p>
        </p:txBody>
      </p:sp>
    </p:spTree>
  </p:cSld>
  <p:clrMapOvr>
    <a:masterClrMapping/>
  </p:clrMapOvr>
  <p:transition advClick="0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1511</TotalTime>
  <Words>969</Words>
  <Application>Microsoft Office PowerPoint</Application>
  <PresentationFormat>On-screen Show (16:9)</PresentationFormat>
  <Paragraphs>108</Paragraphs>
  <Slides>22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  <vt:variant>
        <vt:lpstr>Custom Shows</vt:lpstr>
      </vt:variant>
      <vt:variant>
        <vt:i4>1</vt:i4>
      </vt:variant>
    </vt:vector>
  </HeadingPairs>
  <TitlesOfParts>
    <vt:vector size="27" baseType="lpstr">
      <vt:lpstr>QuigleyWiggly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Dont_Pause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world's view of truth</dc:title>
  <dc:creator>Freedom in Christ</dc:creator>
  <cp:lastModifiedBy>Office ZIZULA</cp:lastModifiedBy>
  <cp:revision>247</cp:revision>
  <dcterms:created xsi:type="dcterms:W3CDTF">2009-05-20T09:05:57Z</dcterms:created>
  <dcterms:modified xsi:type="dcterms:W3CDTF">2026-06-03T18:05:46Z</dcterms:modified>
</cp:coreProperties>
</file>