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1"/>
  </p:notesMasterIdLst>
  <p:sldIdLst>
    <p:sldId id="324" r:id="rId2"/>
    <p:sldId id="258" r:id="rId3"/>
    <p:sldId id="262" r:id="rId4"/>
    <p:sldId id="327" r:id="rId5"/>
    <p:sldId id="281" r:id="rId6"/>
    <p:sldId id="290" r:id="rId7"/>
    <p:sldId id="315" r:id="rId8"/>
    <p:sldId id="267" r:id="rId9"/>
    <p:sldId id="316" r:id="rId10"/>
    <p:sldId id="317" r:id="rId11"/>
    <p:sldId id="325" r:id="rId12"/>
    <p:sldId id="328" r:id="rId13"/>
    <p:sldId id="319" r:id="rId14"/>
    <p:sldId id="318" r:id="rId15"/>
    <p:sldId id="272" r:id="rId16"/>
    <p:sldId id="320" r:id="rId17"/>
    <p:sldId id="321" r:id="rId18"/>
    <p:sldId id="326" r:id="rId19"/>
    <p:sldId id="323" r:id="rId20"/>
  </p:sldIdLst>
  <p:sldSz cx="9144000" cy="5143500" type="screen16x9"/>
  <p:notesSz cx="6858000" cy="9144000"/>
  <p:custShowLst>
    <p:custShow name="Dont_Pause" id="0">
      <p:sldLst>
        <p:sld r:id="rId3"/>
        <p:sld r:id="rId4"/>
        <p:sld r:id="rId5"/>
        <p:sld r:id="rId6"/>
        <p:sld r:id="rId7"/>
        <p:sld r:id="rId8"/>
        <p:sld r:id="rId9"/>
        <p:sld r:id="rId10"/>
        <p:sld r:id="rId11"/>
        <p:sld r:id="rId13"/>
        <p:sld r:id="rId14"/>
        <p:sld r:id="rId15"/>
        <p:sld r:id="rId16"/>
        <p:sld r:id="rId17"/>
        <p:sld r:id="rId18"/>
        <p:sld r:id="rId20"/>
      </p:sldLst>
    </p:custShow>
  </p:custShow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6F71"/>
    <a:srgbClr val="EC008C"/>
    <a:srgbClr val="00A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15" autoAdjust="0"/>
    <p:restoredTop sz="94660"/>
  </p:normalViewPr>
  <p:slideViewPr>
    <p:cSldViewPr>
      <p:cViewPr varScale="1">
        <p:scale>
          <a:sx n="211" d="100"/>
          <a:sy n="211" d="100"/>
        </p:scale>
        <p:origin x="492" y="1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31238F5-8588-429F-8955-92EF8F431163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9AC7686-14CE-4EA7-8C78-A9D54DD2CC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22532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7182AAD-0DD4-48B1-A7BF-CC54B88A5EBB}" type="slidenum">
              <a:rPr lang="en-GB" sz="1200"/>
              <a:pPr algn="r"/>
              <a:t>1</a:t>
            </a:fld>
            <a:endParaRPr lang="en-GB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CA87E-8E79-4E4D-AB14-D3ACA9347F8E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9B112-04AA-456F-9507-B791E9D2DF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850725-45DE-4EA5-A945-43700B992E71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21E94-32F5-42D3-8FC2-576535AB92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9F257-84F4-4A55-8F8C-A673548B7E70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4CD45-9EFC-4E19-97BF-62DD04DD6F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D954D-A507-49C7-A0FB-B52BC0ED01DB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1C235-50EB-401C-B795-CEBCE1CB28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66535-282E-45E0-A5B9-9505C96E6D6C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102F6-483F-4CCA-A8FA-689F5D2F71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B224B-17D2-490F-BEE5-E1E30F2B441F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D7E47-5EDE-4A53-8898-44BDA3CDF3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7CBF4-044A-4287-A12B-BF77400BDD84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F0D8E-759E-4906-B84A-3B655BF3B5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DC9A2-1242-4348-B62B-D4E5D01864AE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48AA6-AD31-469D-BD18-98732B46D3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EB3A2-42D5-42F4-BFD7-66EB29D996A8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54598-7746-476C-B4C4-95326A0885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78736-6676-413D-971F-E533A5331593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52555-AD5F-4A74-8A72-05C4DCA430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B60A5-87B5-46C6-9CB0-9ED8ECFB5FF5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1DB1C-BF1D-4F29-8605-939C845E0C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EA0FFF1-7B18-4129-9FAA-E80C155C9BF2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3ABD6A-32AD-480B-BFD2-E8CB9AEED2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4"/>
          <p:cNvSpPr txBox="1">
            <a:spLocks noChangeArrowheads="1"/>
          </p:cNvSpPr>
          <p:nvPr/>
        </p:nvSpPr>
        <p:spPr bwMode="auto">
          <a:xfrm>
            <a:off x="1963738" y="3148013"/>
            <a:ext cx="521493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2200">
                <a:solidFill>
                  <a:schemeClr val="bg1"/>
                </a:solidFill>
              </a:rPr>
              <a:t>SESIUNEA </a:t>
            </a:r>
            <a:r>
              <a:rPr lang="en-GB" sz="2200">
                <a:solidFill>
                  <a:schemeClr val="bg1"/>
                </a:solidFill>
              </a:rPr>
              <a:t>5</a:t>
            </a:r>
            <a:endParaRPr lang="en-US" sz="2200">
              <a:solidFill>
                <a:schemeClr val="bg1"/>
              </a:solidFill>
            </a:endParaRPr>
          </a:p>
        </p:txBody>
      </p:sp>
      <p:sp>
        <p:nvSpPr>
          <p:cNvPr id="2051" name="TextBox 5"/>
          <p:cNvSpPr txBox="1">
            <a:spLocks noChangeArrowheads="1"/>
          </p:cNvSpPr>
          <p:nvPr/>
        </p:nvSpPr>
        <p:spPr bwMode="auto">
          <a:xfrm>
            <a:off x="0" y="2230438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4000" b="1">
                <a:solidFill>
                  <a:schemeClr val="bg1"/>
                </a:solidFill>
              </a:rPr>
              <a:t>ALEGEREA NOASTRĂ ZILNICĂ</a:t>
            </a:r>
            <a:endParaRPr lang="en-US" sz="4000" b="1">
              <a:solidFill>
                <a:schemeClr val="bg1"/>
              </a:solidFill>
            </a:endParaRP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0" y="0"/>
            <a:ext cx="8964613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rgbClr val="6D6F71"/>
              </a:solidFill>
            </a:endParaRPr>
          </a:p>
          <a:p>
            <a:pPr algn="r"/>
            <a:r>
              <a:rPr lang="en-US" sz="1100" b="1">
                <a:solidFill>
                  <a:srgbClr val="6D6F71"/>
                </a:solidFill>
              </a:rPr>
              <a:t>     </a:t>
            </a:r>
            <a:r>
              <a:rPr lang="ro-RO" sz="1100" b="1">
                <a:solidFill>
                  <a:srgbClr val="6D6F71"/>
                </a:solidFill>
              </a:rPr>
              <a:t>LIBERTATE ÎN CRISTOS </a:t>
            </a:r>
            <a:r>
              <a:rPr lang="en-US" sz="1100" b="1">
                <a:solidFill>
                  <a:srgbClr val="6D6F71"/>
                </a:solidFill>
              </a:rPr>
              <a:t>| </a:t>
            </a:r>
            <a:r>
              <a:rPr lang="ro-RO" sz="1100" b="1">
                <a:solidFill>
                  <a:srgbClr val="6D6F71"/>
                </a:solidFill>
              </a:rPr>
              <a:t>SESIUNEA </a:t>
            </a:r>
            <a:r>
              <a:rPr lang="en-US" sz="1100" b="1">
                <a:solidFill>
                  <a:srgbClr val="6D6F71"/>
                </a:solidFill>
              </a:rPr>
              <a:t>5 | </a:t>
            </a:r>
            <a:r>
              <a:rPr lang="ro-RO" sz="1100" b="1">
                <a:solidFill>
                  <a:srgbClr val="6D6F71"/>
                </a:solidFill>
              </a:rPr>
              <a:t>ALEGEREA NOASTRĂ ZILNICĂ</a:t>
            </a:r>
            <a:endParaRPr lang="en-US" sz="1100" b="1">
              <a:solidFill>
                <a:srgbClr val="6D6F71"/>
              </a:solidFill>
            </a:endParaRPr>
          </a:p>
          <a:p>
            <a:endParaRPr lang="en-GB" sz="1100" b="1">
              <a:solidFill>
                <a:srgbClr val="6D6F71"/>
              </a:solidFill>
            </a:endParaRPr>
          </a:p>
        </p:txBody>
      </p:sp>
      <p:sp>
        <p:nvSpPr>
          <p:cNvPr id="2053" name="Rectangle 2">
            <a:hlinkClick r:id="" action="ppaction://customshow?id=0"/>
          </p:cNvPr>
          <p:cNvSpPr>
            <a:spLocks noChangeArrowheads="1"/>
          </p:cNvSpPr>
          <p:nvPr/>
        </p:nvSpPr>
        <p:spPr bwMode="auto">
          <a:xfrm>
            <a:off x="5003800" y="4714875"/>
            <a:ext cx="39973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Clic aici pentru vizualizare fără „Pauză de meditare”</a:t>
            </a:r>
            <a:endParaRPr lang="en-GB" sz="1200" b="1">
              <a:solidFill>
                <a:srgbClr val="6D6F7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2"/>
          <p:cNvSpPr txBox="1">
            <a:spLocks noChangeArrowheads="1"/>
          </p:cNvSpPr>
          <p:nvPr/>
        </p:nvSpPr>
        <p:spPr bwMode="auto">
          <a:xfrm>
            <a:off x="539750" y="94138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Ce </a:t>
            </a:r>
            <a:r>
              <a:rPr lang="ro-RO" sz="3000" b="1">
                <a:solidFill>
                  <a:srgbClr val="EC008C"/>
                </a:solidFill>
              </a:rPr>
              <a:t>s-a </a:t>
            </a:r>
            <a:r>
              <a:rPr lang="ro-RO" sz="3000" b="1">
                <a:solidFill>
                  <a:srgbClr val="00AEEF"/>
                </a:solidFill>
              </a:rPr>
              <a:t>întâmplat</a:t>
            </a:r>
            <a:r>
              <a:rPr lang="en-GB" sz="3000" b="1">
                <a:solidFill>
                  <a:srgbClr val="00AEEF"/>
                </a:solidFill>
              </a:rPr>
              <a:t>?</a:t>
            </a:r>
          </a:p>
        </p:txBody>
      </p:sp>
      <p:sp>
        <p:nvSpPr>
          <p:cNvPr id="16386" name="Rectangle 1"/>
          <p:cNvSpPr>
            <a:spLocks noChangeArrowheads="1"/>
          </p:cNvSpPr>
          <p:nvPr/>
        </p:nvSpPr>
        <p:spPr bwMode="auto">
          <a:xfrm>
            <a:off x="539750" y="1836738"/>
            <a:ext cx="7532688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Avem </a:t>
            </a:r>
            <a:r>
              <a:rPr lang="ro-RO" sz="2200" b="1" dirty="0">
                <a:solidFill>
                  <a:srgbClr val="6D6F71"/>
                </a:solidFill>
              </a:rPr>
              <a:t>o inimă </a:t>
            </a:r>
            <a:r>
              <a:rPr lang="ro-RO" sz="2200" b="1" dirty="0">
                <a:solidFill>
                  <a:srgbClr val="EC008C"/>
                </a:solidFill>
              </a:rPr>
              <a:t>nouă</a:t>
            </a:r>
            <a:r>
              <a:rPr lang="en-US" sz="2200" b="1" dirty="0">
                <a:solidFill>
                  <a:srgbClr val="EC008C"/>
                </a:solidFill>
              </a:rPr>
              <a:t> </a:t>
            </a:r>
            <a:r>
              <a:rPr lang="ro-RO" sz="2200" b="1" dirty="0">
                <a:solidFill>
                  <a:srgbClr val="6D6F71"/>
                </a:solidFill>
              </a:rPr>
              <a:t>și Un Duh nou în noi.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Avem o </a:t>
            </a:r>
            <a:r>
              <a:rPr lang="ro-RO" sz="2200" b="1" dirty="0">
                <a:solidFill>
                  <a:srgbClr val="6D6F71"/>
                </a:solidFill>
              </a:rPr>
              <a:t>viață </a:t>
            </a:r>
            <a:r>
              <a:rPr lang="ro-RO" sz="2200" b="1" dirty="0">
                <a:solidFill>
                  <a:srgbClr val="EC008C"/>
                </a:solidFill>
              </a:rPr>
              <a:t>nouă </a:t>
            </a:r>
            <a:r>
              <a:rPr lang="ro-RO" sz="2200" b="1" dirty="0">
                <a:solidFill>
                  <a:srgbClr val="6D6F71"/>
                </a:solidFill>
              </a:rPr>
              <a:t>„în Cristos”.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Avem Un </a:t>
            </a:r>
            <a:r>
              <a:rPr lang="ro-RO" sz="2200" b="1" dirty="0">
                <a:solidFill>
                  <a:srgbClr val="6D6F71"/>
                </a:solidFill>
              </a:rPr>
              <a:t>Stăpân </a:t>
            </a:r>
            <a:r>
              <a:rPr lang="ro-RO" sz="2200" b="1" dirty="0">
                <a:solidFill>
                  <a:srgbClr val="EC008C"/>
                </a:solidFill>
              </a:rPr>
              <a:t>nou.</a:t>
            </a:r>
            <a:endParaRPr lang="en-US" sz="2200" b="1" dirty="0">
              <a:solidFill>
                <a:srgbClr val="6D6F71"/>
              </a:solidFill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5 | </a:t>
            </a:r>
            <a:r>
              <a:rPr lang="ro-RO" sz="1100" b="1">
                <a:solidFill>
                  <a:schemeClr val="bg1"/>
                </a:solidFill>
              </a:rPr>
              <a:t>ALEGEREA NOASTRĂ ZILNICĂ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2"/>
          <p:cNvSpPr txBox="1">
            <a:spLocks noChangeArrowheads="1"/>
          </p:cNvSpPr>
          <p:nvPr/>
        </p:nvSpPr>
        <p:spPr bwMode="auto">
          <a:xfrm>
            <a:off x="539750" y="94138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Ce </a:t>
            </a:r>
            <a:r>
              <a:rPr lang="ro-RO" sz="3000" b="1">
                <a:solidFill>
                  <a:srgbClr val="EC008C"/>
                </a:solidFill>
              </a:rPr>
              <a:t>nu </a:t>
            </a:r>
            <a:r>
              <a:rPr lang="ro-RO" sz="3000" b="1">
                <a:solidFill>
                  <a:srgbClr val="00AEEF"/>
                </a:solidFill>
              </a:rPr>
              <a:t>s-a întâmplat</a:t>
            </a:r>
            <a:r>
              <a:rPr lang="en-GB" sz="3000" b="1">
                <a:solidFill>
                  <a:srgbClr val="00AEEF"/>
                </a:solidFill>
              </a:rPr>
              <a:t>?</a:t>
            </a:r>
          </a:p>
        </p:txBody>
      </p:sp>
      <p:sp>
        <p:nvSpPr>
          <p:cNvPr id="17411" name="Rectangle 1"/>
          <p:cNvSpPr>
            <a:spLocks noChangeArrowheads="1"/>
          </p:cNvSpPr>
          <p:nvPr/>
        </p:nvSpPr>
        <p:spPr bwMode="auto">
          <a:xfrm>
            <a:off x="539750" y="1836738"/>
            <a:ext cx="6929438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Trupul nostru nu s-a </a:t>
            </a:r>
            <a:r>
              <a:rPr lang="ro-RO" sz="2200" b="1" dirty="0">
                <a:solidFill>
                  <a:srgbClr val="6D6F71"/>
                </a:solidFill>
              </a:rPr>
              <a:t>schimbat.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„Firea noastră pământească” </a:t>
            </a:r>
            <a:r>
              <a:rPr lang="ro-RO" sz="2200" b="1" dirty="0">
                <a:solidFill>
                  <a:srgbClr val="6D6F71"/>
                </a:solidFill>
              </a:rPr>
              <a:t>nu a dispărut.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Păcatul nu a </a:t>
            </a:r>
            <a:r>
              <a:rPr lang="ro-RO" sz="2200" b="1" dirty="0">
                <a:solidFill>
                  <a:srgbClr val="6D6F71"/>
                </a:solidFill>
              </a:rPr>
              <a:t>murit.</a:t>
            </a:r>
            <a:endParaRPr lang="en-US" sz="2200" b="1" dirty="0">
              <a:solidFill>
                <a:srgbClr val="6D6F71"/>
              </a:solidFill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5 | </a:t>
            </a:r>
            <a:r>
              <a:rPr lang="ro-RO" sz="1100" b="1">
                <a:solidFill>
                  <a:schemeClr val="bg1"/>
                </a:solidFill>
              </a:rPr>
              <a:t>ALEGEREA NOASTRĂ ZILNICĂ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2"/>
          <p:cNvSpPr txBox="1">
            <a:spLocks noChangeArrowheads="1"/>
          </p:cNvSpPr>
          <p:nvPr/>
        </p:nvSpPr>
        <p:spPr bwMode="auto">
          <a:xfrm>
            <a:off x="539750" y="94138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Relația noastră cu păcatul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36867" name="Rectangle 1"/>
          <p:cNvSpPr>
            <a:spLocks noChangeArrowheads="1"/>
          </p:cNvSpPr>
          <p:nvPr/>
        </p:nvSpPr>
        <p:spPr bwMode="auto">
          <a:xfrm>
            <a:off x="539750" y="1836738"/>
            <a:ext cx="6929438" cy="263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El era stăpânul nostru, </a:t>
            </a:r>
            <a:r>
              <a:rPr lang="ro-RO" sz="2200" b="1" dirty="0">
                <a:solidFill>
                  <a:srgbClr val="6D6F71"/>
                </a:solidFill>
              </a:rPr>
              <a:t>dar nu mai are nicio putere asupra noastră.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Păcatul nu este mort, dar</a:t>
            </a:r>
            <a:r>
              <a:rPr lang="ro-RO" sz="2200" b="1" dirty="0">
                <a:solidFill>
                  <a:srgbClr val="6D6F71"/>
                </a:solidFill>
              </a:rPr>
              <a:t> noi suntem morți față de păcat.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„Legea păcatului” </a:t>
            </a:r>
            <a:r>
              <a:rPr lang="ro-RO" sz="2200" b="1" dirty="0">
                <a:solidFill>
                  <a:srgbClr val="6D6F71"/>
                </a:solidFill>
              </a:rPr>
              <a:t>operează încă, dar noi o putem birui.</a:t>
            </a:r>
            <a:endParaRPr lang="en-US" sz="2200" b="1" dirty="0">
              <a:solidFill>
                <a:srgbClr val="6D6F71"/>
              </a:solidFill>
            </a:endParaRP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5 | </a:t>
            </a:r>
            <a:r>
              <a:rPr lang="ro-RO" sz="1100" b="1">
                <a:solidFill>
                  <a:schemeClr val="bg1"/>
                </a:solidFill>
              </a:rPr>
              <a:t>ALEGEREA NOASTRĂ ZILNICĂ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K:\Alex White\SESSIONS(5,6,7)\Plane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09675" y="809625"/>
            <a:ext cx="6726238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5 | </a:t>
            </a:r>
            <a:r>
              <a:rPr lang="ro-RO" sz="1100" b="1">
                <a:solidFill>
                  <a:schemeClr val="bg1"/>
                </a:solidFill>
              </a:rPr>
              <a:t>ALEGEREA NOASTRĂ ZILNICĂ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2"/>
          <p:cNvSpPr txBox="1">
            <a:spLocks noChangeArrowheads="1"/>
          </p:cNvSpPr>
          <p:nvPr/>
        </p:nvSpPr>
        <p:spPr bwMode="auto">
          <a:xfrm>
            <a:off x="539750" y="785813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Alegerile noastre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539750" y="1681163"/>
            <a:ext cx="7389813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975"/>
              </a:spcAft>
            </a:pPr>
            <a:r>
              <a:rPr lang="ro-RO" sz="2200" b="1" dirty="0">
                <a:solidFill>
                  <a:srgbClr val="EC008C"/>
                </a:solidFill>
              </a:rPr>
              <a:t>Deși nu mai trebuie să gândim și să reacționăm în conformitate cu firea noastră pământească, putem </a:t>
            </a:r>
            <a:r>
              <a:rPr lang="ro-RO" sz="2200" b="1" dirty="0">
                <a:solidFill>
                  <a:srgbClr val="00AEEF"/>
                </a:solidFill>
              </a:rPr>
              <a:t>alege </a:t>
            </a:r>
            <a:r>
              <a:rPr lang="ro-RO" sz="2200" b="1" dirty="0">
                <a:solidFill>
                  <a:srgbClr val="EC008C"/>
                </a:solidFill>
              </a:rPr>
              <a:t>să o facem.</a:t>
            </a:r>
            <a:endParaRPr lang="en-US" sz="2200" b="1" dirty="0">
              <a:solidFill>
                <a:srgbClr val="EC008C"/>
              </a:solidFill>
            </a:endParaRPr>
          </a:p>
          <a:p>
            <a:pPr>
              <a:spcAft>
                <a:spcPts val="1975"/>
              </a:spcAft>
            </a:pPr>
            <a:r>
              <a:rPr lang="ro-RO" sz="2200" b="1" dirty="0">
                <a:solidFill>
                  <a:srgbClr val="EC008C"/>
                </a:solidFill>
              </a:rPr>
              <a:t>Deși păcatul nu mai are nicio putere asupra noastră, putem </a:t>
            </a:r>
            <a:r>
              <a:rPr lang="ro-RO" sz="2200" b="1" dirty="0">
                <a:solidFill>
                  <a:srgbClr val="00AEEF"/>
                </a:solidFill>
              </a:rPr>
              <a:t>alege </a:t>
            </a:r>
            <a:r>
              <a:rPr lang="ro-RO" sz="2200" b="1" dirty="0">
                <a:solidFill>
                  <a:srgbClr val="EC008C"/>
                </a:solidFill>
              </a:rPr>
              <a:t>să i-o acordăm.</a:t>
            </a:r>
            <a:endParaRPr lang="en-GB" sz="2200" b="1" dirty="0">
              <a:solidFill>
                <a:srgbClr val="EC008C"/>
              </a:solidFill>
            </a:endParaRP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5 | </a:t>
            </a:r>
            <a:r>
              <a:rPr lang="ro-RO" sz="1100" b="1">
                <a:solidFill>
                  <a:schemeClr val="bg1"/>
                </a:solidFill>
              </a:rPr>
              <a:t>ALEGEREA NOASTRĂ ZILNICĂ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4"/>
          <p:cNvSpPr>
            <a:spLocks noChangeArrowheads="1"/>
          </p:cNvSpPr>
          <p:nvPr/>
        </p:nvSpPr>
        <p:spPr bwMode="auto">
          <a:xfrm>
            <a:off x="3857625" y="987425"/>
            <a:ext cx="4903788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800"/>
              </a:spcAft>
            </a:pPr>
            <a:r>
              <a:rPr lang="ro-RO" sz="2000" b="1" dirty="0">
                <a:solidFill>
                  <a:srgbClr val="EC008C"/>
                </a:solidFill>
              </a:rPr>
              <a:t>Viu din punct de vedere fizic, </a:t>
            </a:r>
            <a:r>
              <a:rPr lang="ro-RO" sz="2000" b="1" dirty="0">
                <a:solidFill>
                  <a:srgbClr val="6D6F71"/>
                </a:solidFill>
              </a:rPr>
              <a:t>dar mort din punct de vedere spiritual.</a:t>
            </a:r>
            <a:endParaRPr lang="en-US" sz="2000" b="1" dirty="0">
              <a:solidFill>
                <a:srgbClr val="6D6F71"/>
              </a:solidFill>
            </a:endParaRPr>
          </a:p>
          <a:p>
            <a:pPr>
              <a:spcAft>
                <a:spcPts val="1800"/>
              </a:spcAft>
            </a:pPr>
            <a:r>
              <a:rPr lang="ro-RO" sz="2000" b="1" dirty="0">
                <a:solidFill>
                  <a:srgbClr val="EC008C"/>
                </a:solidFill>
              </a:rPr>
              <a:t>Despărțit </a:t>
            </a:r>
            <a:r>
              <a:rPr lang="ro-RO" sz="2000" b="1" dirty="0">
                <a:solidFill>
                  <a:srgbClr val="6D6F71"/>
                </a:solidFill>
              </a:rPr>
              <a:t>de Dumnezeu.</a:t>
            </a:r>
            <a:endParaRPr lang="en-GB" sz="2000" b="1" dirty="0">
              <a:solidFill>
                <a:srgbClr val="6D6F71"/>
              </a:solidFill>
            </a:endParaRPr>
          </a:p>
          <a:p>
            <a:pPr>
              <a:spcAft>
                <a:spcPts val="1800"/>
              </a:spcAft>
            </a:pPr>
            <a:r>
              <a:rPr lang="ro-RO" sz="2000" b="1" dirty="0">
                <a:solidFill>
                  <a:srgbClr val="EC008C"/>
                </a:solidFill>
              </a:rPr>
              <a:t>Trăiește independent </a:t>
            </a:r>
            <a:r>
              <a:rPr lang="ro-RO" sz="2000" b="1" dirty="0">
                <a:solidFill>
                  <a:srgbClr val="6D6F71"/>
                </a:solidFill>
              </a:rPr>
              <a:t>de Dumnezeu.</a:t>
            </a:r>
            <a:endParaRPr lang="en-GB" sz="2000" b="1" dirty="0">
              <a:solidFill>
                <a:srgbClr val="6D6F71"/>
              </a:solidFill>
            </a:endParaRPr>
          </a:p>
          <a:p>
            <a:pPr>
              <a:spcAft>
                <a:spcPts val="1800"/>
              </a:spcAft>
            </a:pPr>
            <a:r>
              <a:rPr lang="ro-RO" sz="2000" b="1" dirty="0">
                <a:solidFill>
                  <a:srgbClr val="EC008C"/>
                </a:solidFill>
              </a:rPr>
              <a:t>Trăiește în firea pământească</a:t>
            </a:r>
            <a:r>
              <a:rPr lang="en-GB" sz="2000" b="1" dirty="0">
                <a:solidFill>
                  <a:srgbClr val="6D6F71"/>
                </a:solidFill>
              </a:rPr>
              <a:t>; </a:t>
            </a:r>
            <a:r>
              <a:rPr lang="ro-RO" sz="2000" b="1" dirty="0">
                <a:solidFill>
                  <a:srgbClr val="6D6F71"/>
                </a:solidFill>
              </a:rPr>
              <a:t>acțiunile și deciziile sunt dictate de firea pământească.</a:t>
            </a:r>
            <a:endParaRPr lang="en-GB" sz="2000" b="1" dirty="0">
              <a:solidFill>
                <a:srgbClr val="6D6F71"/>
              </a:solidFill>
            </a:endParaRPr>
          </a:p>
          <a:p>
            <a:pPr>
              <a:spcAft>
                <a:spcPts val="1800"/>
              </a:spcAft>
            </a:pPr>
            <a:r>
              <a:rPr lang="ro-RO" sz="2000" b="1" dirty="0">
                <a:solidFill>
                  <a:srgbClr val="EC008C"/>
                </a:solidFill>
              </a:rPr>
              <a:t>Nu are baza spirituală </a:t>
            </a:r>
            <a:r>
              <a:rPr lang="ro-RO" sz="2000" b="1" dirty="0">
                <a:solidFill>
                  <a:srgbClr val="6D6F71"/>
                </a:solidFill>
              </a:rPr>
              <a:t>pentru a face față tensiunilor vieții.</a:t>
            </a:r>
            <a:endParaRPr lang="en-US" sz="2000" b="1" dirty="0">
              <a:solidFill>
                <a:srgbClr val="6D6F71"/>
              </a:solidFill>
            </a:endParaRPr>
          </a:p>
        </p:txBody>
      </p:sp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539750" y="727075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Omul natural</a:t>
            </a:r>
            <a:endParaRPr lang="en-GB" sz="3000" b="1">
              <a:solidFill>
                <a:srgbClr val="00AEEF"/>
              </a:solidFill>
            </a:endParaRPr>
          </a:p>
        </p:txBody>
      </p:sp>
      <p:pic>
        <p:nvPicPr>
          <p:cNvPr id="8196" name="Picture 2" descr="K:\Alex White\SESSIONS(5,6,7)\NormalPerson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" y="1519238"/>
            <a:ext cx="2886075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5 | </a:t>
            </a:r>
            <a:r>
              <a:rPr lang="ro-RO" sz="1100" b="1">
                <a:solidFill>
                  <a:schemeClr val="bg1"/>
                </a:solidFill>
              </a:rPr>
              <a:t>ALEGEREA NOASTRĂ ZILNICĂ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4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4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4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4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2"/>
          <p:cNvSpPr txBox="1">
            <a:spLocks noChangeArrowheads="1"/>
          </p:cNvSpPr>
          <p:nvPr/>
        </p:nvSpPr>
        <p:spPr bwMode="auto">
          <a:xfrm>
            <a:off x="539750" y="717550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Omul spiritual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3857625" y="1590675"/>
            <a:ext cx="5106988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975"/>
              </a:spcAft>
              <a:defRPr/>
            </a:pPr>
            <a:r>
              <a:rPr lang="ro-RO" sz="20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Transformat </a:t>
            </a:r>
            <a:r>
              <a:rPr lang="ro-RO" sz="20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prin credința în Cristos.</a:t>
            </a:r>
            <a:endParaRPr lang="en-GB" sz="2000" b="1" dirty="0">
              <a:solidFill>
                <a:srgbClr val="6D6F71"/>
              </a:solidFill>
              <a:latin typeface="Arial" pitchFamily="34" charset="0"/>
              <a:cs typeface="Arial" pitchFamily="34" charset="0"/>
            </a:endParaRPr>
          </a:p>
          <a:p>
            <a:pPr>
              <a:spcAft>
                <a:spcPts val="1975"/>
              </a:spcAft>
              <a:defRPr/>
            </a:pPr>
            <a:r>
              <a:rPr lang="ro-RO" sz="20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Duhul său este acum unit </a:t>
            </a:r>
            <a:r>
              <a:rPr lang="ro-RO" sz="20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cu Duhul lui Dumnezeu.</a:t>
            </a:r>
            <a:endParaRPr lang="en-GB" sz="2000" b="1" dirty="0">
              <a:solidFill>
                <a:srgbClr val="6D6F71"/>
              </a:solidFill>
              <a:latin typeface="Arial" pitchFamily="34" charset="0"/>
              <a:cs typeface="Arial" pitchFamily="34" charset="0"/>
            </a:endParaRPr>
          </a:p>
          <a:p>
            <a:pPr>
              <a:spcAft>
                <a:spcPts val="663"/>
              </a:spcAft>
              <a:defRPr/>
            </a:pPr>
            <a:r>
              <a:rPr lang="ro-RO" sz="20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A primit</a:t>
            </a:r>
            <a:r>
              <a:rPr lang="en-GB" sz="20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534988">
              <a:spcAft>
                <a:spcPts val="663"/>
              </a:spcAft>
              <a:defRPr/>
            </a:pPr>
            <a:r>
              <a:rPr lang="ro-RO" sz="20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Iertare.</a:t>
            </a:r>
            <a:endParaRPr lang="en-GB" sz="2000" b="1" dirty="0">
              <a:solidFill>
                <a:srgbClr val="6D6F71"/>
              </a:solidFill>
              <a:latin typeface="Arial" pitchFamily="34" charset="0"/>
              <a:cs typeface="Arial" pitchFamily="34" charset="0"/>
            </a:endParaRPr>
          </a:p>
          <a:p>
            <a:pPr marL="534988">
              <a:spcAft>
                <a:spcPts val="663"/>
              </a:spcAft>
              <a:defRPr/>
            </a:pPr>
            <a:r>
              <a:rPr lang="ro-RO" sz="20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Acceptare în familia lui Dumnezeu.</a:t>
            </a:r>
            <a:endParaRPr lang="en-GB" sz="2000" b="1" dirty="0">
              <a:solidFill>
                <a:srgbClr val="6D6F71"/>
              </a:solidFill>
              <a:latin typeface="Arial" pitchFamily="34" charset="0"/>
              <a:cs typeface="Arial" pitchFamily="34" charset="0"/>
            </a:endParaRPr>
          </a:p>
          <a:p>
            <a:pPr marL="534988">
              <a:spcAft>
                <a:spcPts val="663"/>
              </a:spcAft>
              <a:defRPr/>
            </a:pPr>
            <a:r>
              <a:rPr lang="ro-RO" sz="20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Conștientizarea valorii lui în Cristos.</a:t>
            </a:r>
            <a:endParaRPr lang="en-GB" sz="2000" b="1" dirty="0">
              <a:solidFill>
                <a:srgbClr val="6D6F7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220" name="Picture 2" descr="K:\Alex White\SESSIONS(5,6,7)\NormalPerson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" y="1519238"/>
            <a:ext cx="2886075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5 | </a:t>
            </a:r>
            <a:r>
              <a:rPr lang="ro-RO" sz="1100" b="1">
                <a:solidFill>
                  <a:schemeClr val="bg1"/>
                </a:solidFill>
              </a:rPr>
              <a:t>ALEGEREA NOASTRĂ ZILNICĂ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2"/>
          <p:cNvSpPr txBox="1">
            <a:spLocks noChangeArrowheads="1"/>
          </p:cNvSpPr>
          <p:nvPr/>
        </p:nvSpPr>
        <p:spPr bwMode="auto">
          <a:xfrm>
            <a:off x="539750" y="717550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Omul spiritual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3779838" y="1357313"/>
            <a:ext cx="5364162" cy="317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800"/>
              </a:spcAft>
            </a:pPr>
            <a:r>
              <a:rPr lang="ro-RO" sz="2000" b="1" dirty="0">
                <a:solidFill>
                  <a:srgbClr val="EC008C"/>
                </a:solidFill>
              </a:rPr>
              <a:t>Este însuflețit </a:t>
            </a:r>
            <a:r>
              <a:rPr lang="ro-RO" sz="2000" b="1" dirty="0">
                <a:solidFill>
                  <a:srgbClr val="6D6F71"/>
                </a:solidFill>
              </a:rPr>
              <a:t>de Duhul lui Dumnezeu, nu de firea pământească.</a:t>
            </a:r>
            <a:endParaRPr lang="en-US" sz="2000" b="1" dirty="0">
              <a:solidFill>
                <a:srgbClr val="6D6F71"/>
              </a:solidFill>
            </a:endParaRPr>
          </a:p>
          <a:p>
            <a:pPr>
              <a:spcAft>
                <a:spcPts val="1800"/>
              </a:spcAft>
            </a:pPr>
            <a:r>
              <a:rPr lang="ro-RO" sz="2000" b="1" dirty="0">
                <a:solidFill>
                  <a:srgbClr val="EC008C"/>
                </a:solidFill>
              </a:rPr>
              <a:t>Își înnoiește </a:t>
            </a:r>
            <a:r>
              <a:rPr lang="ro-RO" sz="2000" b="1" dirty="0">
                <a:solidFill>
                  <a:srgbClr val="6D6F71"/>
                </a:solidFill>
              </a:rPr>
              <a:t>mintea.</a:t>
            </a:r>
            <a:endParaRPr lang="en-US" sz="2000" b="1" dirty="0">
              <a:solidFill>
                <a:srgbClr val="6D6F71"/>
              </a:solidFill>
            </a:endParaRPr>
          </a:p>
          <a:p>
            <a:pPr>
              <a:spcAft>
                <a:spcPts val="1800"/>
              </a:spcAft>
            </a:pPr>
            <a:r>
              <a:rPr lang="ro-RO" sz="2000" b="1" dirty="0">
                <a:solidFill>
                  <a:srgbClr val="EC008C"/>
                </a:solidFill>
              </a:rPr>
              <a:t>Sentimentele </a:t>
            </a:r>
            <a:r>
              <a:rPr lang="ro-RO" sz="2000" b="1" dirty="0">
                <a:solidFill>
                  <a:srgbClr val="6D6F71"/>
                </a:solidFill>
              </a:rPr>
              <a:t>sunt marcate de pace și de bucurie, nu de tulburare.</a:t>
            </a:r>
            <a:endParaRPr lang="en-US" sz="2000" b="1" dirty="0">
              <a:solidFill>
                <a:srgbClr val="6D6F71"/>
              </a:solidFill>
            </a:endParaRPr>
          </a:p>
          <a:p>
            <a:pPr>
              <a:spcAft>
                <a:spcPts val="1800"/>
              </a:spcAft>
            </a:pPr>
            <a:r>
              <a:rPr lang="ro-RO" sz="2000" b="1" dirty="0">
                <a:solidFill>
                  <a:srgbClr val="EC008C"/>
                </a:solidFill>
              </a:rPr>
              <a:t>Alege să umble </a:t>
            </a:r>
            <a:r>
              <a:rPr lang="ro-RO" sz="2000" b="1" dirty="0">
                <a:solidFill>
                  <a:srgbClr val="6D6F71"/>
                </a:solidFill>
              </a:rPr>
              <a:t>în Duhul.</a:t>
            </a:r>
            <a:endParaRPr lang="en-US" sz="2000" b="1" dirty="0">
              <a:solidFill>
                <a:srgbClr val="6D6F71"/>
              </a:solidFill>
            </a:endParaRPr>
          </a:p>
          <a:p>
            <a:pPr>
              <a:spcAft>
                <a:spcPts val="1800"/>
              </a:spcAft>
            </a:pPr>
            <a:r>
              <a:rPr lang="ro-RO" sz="2000" b="1" dirty="0">
                <a:solidFill>
                  <a:srgbClr val="EC008C"/>
                </a:solidFill>
              </a:rPr>
              <a:t>Își răstignește </a:t>
            </a:r>
            <a:r>
              <a:rPr lang="ro-RO" sz="2000" b="1" dirty="0">
                <a:solidFill>
                  <a:srgbClr val="6D6F71"/>
                </a:solidFill>
              </a:rPr>
              <a:t>zilnic </a:t>
            </a:r>
            <a:r>
              <a:rPr lang="ro-RO" sz="2000" b="1" dirty="0">
                <a:solidFill>
                  <a:srgbClr val="EC008C"/>
                </a:solidFill>
              </a:rPr>
              <a:t>firea pământească.</a:t>
            </a:r>
            <a:endParaRPr lang="en-US" sz="2000" b="1" dirty="0">
              <a:solidFill>
                <a:srgbClr val="6D6F71"/>
              </a:solidFill>
            </a:endParaRPr>
          </a:p>
        </p:txBody>
      </p:sp>
      <p:pic>
        <p:nvPicPr>
          <p:cNvPr id="10244" name="Picture 2" descr="K:\Alex White\SESSIONS(5,6,7)\NormalPerson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" y="1519238"/>
            <a:ext cx="2886075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5 | </a:t>
            </a:r>
            <a:r>
              <a:rPr lang="ro-RO" sz="1100" b="1">
                <a:solidFill>
                  <a:schemeClr val="bg1"/>
                </a:solidFill>
              </a:rPr>
              <a:t>ALEGEREA NOASTRĂ ZILNICĂ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2"/>
          <p:cNvSpPr txBox="1">
            <a:spLocks noChangeArrowheads="1"/>
          </p:cNvSpPr>
          <p:nvPr/>
        </p:nvSpPr>
        <p:spPr bwMode="auto">
          <a:xfrm>
            <a:off x="539750" y="717550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Omul firesc</a:t>
            </a:r>
            <a:endParaRPr lang="en-GB" sz="3000" b="1">
              <a:solidFill>
                <a:srgbClr val="00AEEF"/>
              </a:solidFill>
            </a:endParaRPr>
          </a:p>
        </p:txBody>
      </p:sp>
      <p:pic>
        <p:nvPicPr>
          <p:cNvPr id="11267" name="Picture 2" descr="K:\Alex White\SESSIONS(5,6,7)\NormalPerson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" y="1519238"/>
            <a:ext cx="2886075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3857625" y="1131888"/>
            <a:ext cx="5000625" cy="357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975"/>
              </a:spcAft>
            </a:pPr>
            <a:r>
              <a:rPr lang="ro-RO" sz="2000" b="1" dirty="0">
                <a:solidFill>
                  <a:srgbClr val="EC008C"/>
                </a:solidFill>
              </a:rPr>
              <a:t>Are tendința de a imita </a:t>
            </a:r>
            <a:r>
              <a:rPr lang="ro-RO" sz="2000" b="1" dirty="0">
                <a:solidFill>
                  <a:srgbClr val="6D6F71"/>
                </a:solidFill>
              </a:rPr>
              <a:t>omul natural.</a:t>
            </a:r>
            <a:endParaRPr lang="en-US" sz="2000" b="1" dirty="0">
              <a:solidFill>
                <a:srgbClr val="6D6F71"/>
              </a:solidFill>
            </a:endParaRPr>
          </a:p>
          <a:p>
            <a:pPr>
              <a:spcAft>
                <a:spcPts val="1975"/>
              </a:spcAft>
            </a:pPr>
            <a:r>
              <a:rPr lang="ro-RO" sz="2000" b="1" dirty="0">
                <a:solidFill>
                  <a:srgbClr val="EC008C"/>
                </a:solidFill>
              </a:rPr>
              <a:t>Mintea îi este ocupată </a:t>
            </a:r>
            <a:r>
              <a:rPr lang="ro-RO" sz="2000" b="1" dirty="0">
                <a:solidFill>
                  <a:srgbClr val="6D6F71"/>
                </a:solidFill>
              </a:rPr>
              <a:t>de gânduri greșite.</a:t>
            </a:r>
            <a:endParaRPr lang="en-US" sz="2000" b="1" dirty="0">
              <a:solidFill>
                <a:srgbClr val="6D6F71"/>
              </a:solidFill>
            </a:endParaRPr>
          </a:p>
          <a:p>
            <a:pPr>
              <a:spcAft>
                <a:spcPts val="1975"/>
              </a:spcAft>
            </a:pPr>
            <a:r>
              <a:rPr lang="ro-RO" sz="2000" b="1" dirty="0">
                <a:solidFill>
                  <a:srgbClr val="6D6F71"/>
                </a:solidFill>
              </a:rPr>
              <a:t>Experimentează sentimente </a:t>
            </a:r>
            <a:r>
              <a:rPr lang="ro-RO" sz="2000" b="1" dirty="0">
                <a:solidFill>
                  <a:srgbClr val="EC008C"/>
                </a:solidFill>
              </a:rPr>
              <a:t>negative.</a:t>
            </a:r>
            <a:endParaRPr lang="en-US" sz="2000" b="1" dirty="0">
              <a:solidFill>
                <a:srgbClr val="6D6F71"/>
              </a:solidFill>
            </a:endParaRPr>
          </a:p>
          <a:p>
            <a:pPr>
              <a:spcAft>
                <a:spcPts val="1975"/>
              </a:spcAft>
            </a:pPr>
            <a:r>
              <a:rPr lang="ro-RO" sz="2000" b="1" dirty="0">
                <a:solidFill>
                  <a:srgbClr val="EC008C"/>
                </a:solidFill>
              </a:rPr>
              <a:t>Trupul </a:t>
            </a:r>
            <a:r>
              <a:rPr lang="ro-RO" sz="2000" b="1" dirty="0">
                <a:solidFill>
                  <a:srgbClr val="6D6F71"/>
                </a:solidFill>
              </a:rPr>
              <a:t>arată semne de stres.</a:t>
            </a:r>
            <a:endParaRPr lang="en-US" sz="2000" b="1" dirty="0">
              <a:solidFill>
                <a:srgbClr val="6D6F71"/>
              </a:solidFill>
            </a:endParaRPr>
          </a:p>
          <a:p>
            <a:pPr>
              <a:spcAft>
                <a:spcPts val="1975"/>
              </a:spcAft>
            </a:pPr>
            <a:r>
              <a:rPr lang="ro-RO" sz="2000" b="1" dirty="0">
                <a:solidFill>
                  <a:srgbClr val="EC008C"/>
                </a:solidFill>
              </a:rPr>
              <a:t>Sentimente </a:t>
            </a:r>
            <a:r>
              <a:rPr lang="ro-RO" sz="2000" b="1" dirty="0">
                <a:solidFill>
                  <a:srgbClr val="6D6F71"/>
                </a:solidFill>
              </a:rPr>
              <a:t>de inferioritate, nesiguranță, nepotrivire, vinovăție, îngrijorare și îndoială.</a:t>
            </a:r>
            <a:endParaRPr lang="en-US" sz="2000" b="1" dirty="0">
              <a:solidFill>
                <a:srgbClr val="6D6F71"/>
              </a:solidFill>
            </a:endParaRPr>
          </a:p>
        </p:txBody>
      </p:sp>
      <p:sp>
        <p:nvSpPr>
          <p:cNvPr id="11269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5 | </a:t>
            </a:r>
            <a:r>
              <a:rPr lang="ro-RO" sz="1100" b="1">
                <a:solidFill>
                  <a:schemeClr val="bg1"/>
                </a:solidFill>
              </a:rPr>
              <a:t>ALEGEREA NOASTRĂ ZILNICĂ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539750" y="1276350"/>
            <a:ext cx="8104188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 dirty="0">
                <a:solidFill>
                  <a:srgbClr val="EC008C"/>
                </a:solidFill>
              </a:rPr>
              <a:t>Din experiența voastră</a:t>
            </a:r>
            <a:r>
              <a:rPr lang="en-GB" sz="2200" b="1" dirty="0">
                <a:solidFill>
                  <a:srgbClr val="EC008C"/>
                </a:solidFill>
              </a:rPr>
              <a:t>, </a:t>
            </a:r>
            <a:r>
              <a:rPr lang="ro-RO" sz="2200" b="1" dirty="0">
                <a:solidFill>
                  <a:srgbClr val="6D6F71"/>
                </a:solidFill>
              </a:rPr>
              <a:t>cât de ușor este pentru un creștin să acționeze în moduri cât se poate de necreștine? Puteți oferi exemple concrete când voi înșivă ați acționat în felul acesta?</a:t>
            </a:r>
            <a:endParaRPr lang="en-GB" sz="2200" b="1" dirty="0">
              <a:solidFill>
                <a:srgbClr val="6D6F71"/>
              </a:solidFill>
            </a:endParaRPr>
          </a:p>
          <a:p>
            <a:endParaRPr lang="en-GB" sz="2200" b="1" dirty="0">
              <a:solidFill>
                <a:srgbClr val="EC008C"/>
              </a:solidFill>
            </a:endParaRPr>
          </a:p>
          <a:p>
            <a:r>
              <a:rPr lang="ro-RO" sz="2200" b="1" dirty="0">
                <a:solidFill>
                  <a:srgbClr val="EC008C"/>
                </a:solidFill>
              </a:rPr>
              <a:t>De ce credeți </a:t>
            </a:r>
            <a:r>
              <a:rPr lang="ro-RO" sz="2200" b="1" dirty="0">
                <a:solidFill>
                  <a:srgbClr val="6D6F71"/>
                </a:solidFill>
              </a:rPr>
              <a:t>că mulți creștini sunt afectați de nesiguranță, inferioritate, nepotrivire, îngrijorare, vinovăție și îndoială?</a:t>
            </a:r>
            <a:endParaRPr lang="en-GB" sz="2200" b="1" dirty="0">
              <a:solidFill>
                <a:srgbClr val="6D6F71"/>
              </a:solidFill>
            </a:endParaRPr>
          </a:p>
          <a:p>
            <a:endParaRPr lang="en-GB" sz="2200" b="1" dirty="0">
              <a:solidFill>
                <a:srgbClr val="EC008C"/>
              </a:solidFill>
            </a:endParaRPr>
          </a:p>
          <a:p>
            <a:r>
              <a:rPr lang="ro-RO" sz="2200" b="1" dirty="0">
                <a:solidFill>
                  <a:srgbClr val="EC008C"/>
                </a:solidFill>
              </a:rPr>
              <a:t>Cum putem noi, ca și creștini, </a:t>
            </a:r>
            <a:r>
              <a:rPr lang="ro-RO" sz="2200" b="1" dirty="0">
                <a:solidFill>
                  <a:srgbClr val="6D6F71"/>
                </a:solidFill>
              </a:rPr>
              <a:t>să ne ridicăm deasupra legii păcatului și să biruim tendința spre comportament păcătos și egoist?</a:t>
            </a:r>
            <a:endParaRPr lang="en-GB" sz="2200" b="1" dirty="0">
              <a:solidFill>
                <a:srgbClr val="6D6F71"/>
              </a:solidFill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539750" y="785813"/>
            <a:ext cx="7143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GB" sz="3000" b="1">
                <a:solidFill>
                  <a:srgbClr val="00AEEF"/>
                </a:solidFill>
              </a:rPr>
              <a:t>1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5 | </a:t>
            </a:r>
            <a:r>
              <a:rPr lang="ro-RO" sz="1100" b="1">
                <a:solidFill>
                  <a:schemeClr val="bg1"/>
                </a:solidFill>
              </a:rPr>
              <a:t>ALEGEREA NOASTRĂ ZILNICĂ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2"/>
          <p:cNvSpPr txBox="1">
            <a:spLocks noChangeArrowheads="1"/>
          </p:cNvSpPr>
          <p:nvPr/>
        </p:nvSpPr>
        <p:spPr bwMode="auto">
          <a:xfrm>
            <a:off x="539750" y="100488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Depinde de noi!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37891" name="Rectangle 1"/>
          <p:cNvSpPr>
            <a:spLocks noChangeArrowheads="1"/>
          </p:cNvSpPr>
          <p:nvPr/>
        </p:nvSpPr>
        <p:spPr bwMode="auto">
          <a:xfrm>
            <a:off x="539750" y="1900238"/>
            <a:ext cx="8280400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Deja avem </a:t>
            </a:r>
            <a:r>
              <a:rPr lang="ro-RO" sz="2200" b="1" dirty="0">
                <a:solidFill>
                  <a:srgbClr val="00AEEF"/>
                </a:solidFill>
              </a:rPr>
              <a:t>tot ceea ce avem nevoie </a:t>
            </a:r>
            <a:r>
              <a:rPr lang="ro-RO" sz="2200" b="1" dirty="0">
                <a:solidFill>
                  <a:srgbClr val="EC008C"/>
                </a:solidFill>
              </a:rPr>
              <a:t>pentru a trăi o viață plăcută lui Dumnezeu.</a:t>
            </a:r>
            <a:r>
              <a:rPr lang="en-US" sz="2200" b="1" dirty="0">
                <a:solidFill>
                  <a:srgbClr val="EC008C"/>
                </a:solidFill>
              </a:rPr>
              <a:t> </a:t>
            </a:r>
            <a:r>
              <a:rPr lang="en-US" sz="1600" b="1" dirty="0">
                <a:solidFill>
                  <a:srgbClr val="6D6F71"/>
                </a:solidFill>
              </a:rPr>
              <a:t>(2 </a:t>
            </a:r>
            <a:r>
              <a:rPr lang="ro-RO" sz="1600" b="1" dirty="0">
                <a:solidFill>
                  <a:srgbClr val="6D6F71"/>
                </a:solidFill>
              </a:rPr>
              <a:t>Petru </a:t>
            </a:r>
            <a:r>
              <a:rPr lang="en-US" sz="1600" b="1" dirty="0">
                <a:solidFill>
                  <a:srgbClr val="6D6F71"/>
                </a:solidFill>
              </a:rPr>
              <a:t>1:3)</a:t>
            </a: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Deja avem </a:t>
            </a:r>
            <a:r>
              <a:rPr lang="ro-RO" sz="2200" b="1" dirty="0">
                <a:solidFill>
                  <a:srgbClr val="00AEEF"/>
                </a:solidFill>
              </a:rPr>
              <a:t>„toate binecuvântările duhovnicești”. </a:t>
            </a:r>
            <a:r>
              <a:rPr lang="en-US" sz="1600" b="1" dirty="0">
                <a:solidFill>
                  <a:srgbClr val="6D6F71"/>
                </a:solidFill>
              </a:rPr>
              <a:t>(</a:t>
            </a:r>
            <a:r>
              <a:rPr lang="ro-RO" sz="1600" b="1" dirty="0">
                <a:solidFill>
                  <a:srgbClr val="6D6F71"/>
                </a:solidFill>
              </a:rPr>
              <a:t>Efeseni </a:t>
            </a:r>
            <a:r>
              <a:rPr lang="en-US" sz="1600" b="1" dirty="0">
                <a:solidFill>
                  <a:srgbClr val="6D6F71"/>
                </a:solidFill>
              </a:rPr>
              <a:t>1:3)</a:t>
            </a: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Ce ar mai trebui să facă Dumnezeu sau altcineva pentru ca noi să fim liberi în Cristos și să trăim vieți roditoare</a:t>
            </a:r>
            <a:r>
              <a:rPr lang="en-US" sz="2200" b="1" dirty="0">
                <a:solidFill>
                  <a:srgbClr val="EC008C"/>
                </a:solidFill>
              </a:rPr>
              <a:t>?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5 | </a:t>
            </a:r>
            <a:r>
              <a:rPr lang="ro-RO" sz="1100" b="1">
                <a:solidFill>
                  <a:schemeClr val="bg1"/>
                </a:solidFill>
              </a:rPr>
              <a:t>ALEGEREA NOASTRĂ ZILNICĂ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2"/>
          <p:cNvSpPr txBox="1">
            <a:spLocks noChangeArrowheads="1"/>
          </p:cNvSpPr>
          <p:nvPr/>
        </p:nvSpPr>
        <p:spPr bwMode="auto">
          <a:xfrm>
            <a:off x="539750" y="100488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Bariere în calea creșterii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539750" y="1900238"/>
            <a:ext cx="6929438" cy="220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Ignoranța</a:t>
            </a:r>
            <a:endParaRPr lang="en-US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Înșelarea</a:t>
            </a:r>
            <a:endParaRPr lang="en-US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Conflicte personale și spirituale nerezolvate</a:t>
            </a:r>
            <a:endParaRPr lang="en-US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endParaRPr lang="en-US" sz="2200" b="1">
              <a:solidFill>
                <a:srgbClr val="EC008C"/>
              </a:solidFill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5 | </a:t>
            </a:r>
            <a:r>
              <a:rPr lang="ro-RO" sz="1100" b="1">
                <a:solidFill>
                  <a:schemeClr val="bg1"/>
                </a:solidFill>
              </a:rPr>
              <a:t>ALEGEREA NOASTRĂ ZILNICĂ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\Alex White\SESSIONS(5,6,7)\CrossRoads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92488" y="1500188"/>
            <a:ext cx="5257800" cy="328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Box 2"/>
          <p:cNvSpPr txBox="1">
            <a:spLocks noChangeArrowheads="1"/>
          </p:cNvSpPr>
          <p:nvPr/>
        </p:nvSpPr>
        <p:spPr bwMode="auto">
          <a:xfrm>
            <a:off x="539750" y="1000125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O alegere reală</a:t>
            </a:r>
            <a:endParaRPr lang="en-GB" sz="3000" b="1">
              <a:solidFill>
                <a:srgbClr val="00AEEF"/>
              </a:solidFill>
            </a:endParaRPr>
          </a:p>
        </p:txBody>
      </p:sp>
      <p:sp>
        <p:nvSpPr>
          <p:cNvPr id="26631" name="Rectangle 1"/>
          <p:cNvSpPr>
            <a:spLocks noChangeArrowheads="1"/>
          </p:cNvSpPr>
          <p:nvPr/>
        </p:nvSpPr>
        <p:spPr bwMode="auto">
          <a:xfrm>
            <a:off x="539750" y="2066925"/>
            <a:ext cx="2960688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Putem să ascultăm fie </a:t>
            </a:r>
            <a:r>
              <a:rPr lang="ro-RO" sz="2200" b="1" dirty="0">
                <a:solidFill>
                  <a:srgbClr val="6D6F71"/>
                </a:solidFill>
              </a:rPr>
              <a:t>de îndemnurile Duhului, fie de cele ale firii pământești.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endParaRPr lang="en-US" sz="2200" b="1" dirty="0">
              <a:solidFill>
                <a:srgbClr val="6D6F71"/>
              </a:solidFill>
            </a:endParaRPr>
          </a:p>
        </p:txBody>
      </p:sp>
      <p:sp>
        <p:nvSpPr>
          <p:cNvPr id="15365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5 | </a:t>
            </a:r>
            <a:r>
              <a:rPr lang="ro-RO" sz="1100" b="1">
                <a:solidFill>
                  <a:schemeClr val="bg1"/>
                </a:solidFill>
              </a:rPr>
              <a:t>ALEGEREA NOASTRĂ ZILNICĂ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2"/>
          <p:cNvSpPr txBox="1">
            <a:spLocks noChangeArrowheads="1"/>
          </p:cNvSpPr>
          <p:nvPr/>
        </p:nvSpPr>
        <p:spPr bwMode="auto">
          <a:xfrm>
            <a:off x="539750" y="94138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Umblarea prin Duhul nu este: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27650" name="Rectangle 1"/>
          <p:cNvSpPr>
            <a:spLocks noChangeArrowheads="1"/>
          </p:cNvSpPr>
          <p:nvPr/>
        </p:nvSpPr>
        <p:spPr bwMode="auto">
          <a:xfrm>
            <a:off x="539750" y="1836738"/>
            <a:ext cx="6929438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Doar un sentiment plăcut</a:t>
            </a:r>
            <a:endParaRPr lang="en-US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O autorizație de a face tot ce dorim</a:t>
            </a:r>
            <a:endParaRPr lang="en-US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en-US" sz="2200" b="1">
                <a:solidFill>
                  <a:srgbClr val="EC008C"/>
                </a:solidFill>
              </a:rPr>
              <a:t>Legalism</a:t>
            </a:r>
            <a:endParaRPr lang="en-GB" sz="2200" b="1">
              <a:solidFill>
                <a:srgbClr val="EC008C"/>
              </a:solidFill>
            </a:endParaRP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5 | </a:t>
            </a:r>
            <a:r>
              <a:rPr lang="ro-RO" sz="1100" b="1">
                <a:solidFill>
                  <a:schemeClr val="bg1"/>
                </a:solidFill>
              </a:rPr>
              <a:t>ALEGEREA NOASTRĂ ZILNICĂ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2"/>
          <p:cNvSpPr txBox="1">
            <a:spLocks noChangeArrowheads="1"/>
          </p:cNvSpPr>
          <p:nvPr/>
        </p:nvSpPr>
        <p:spPr bwMode="auto">
          <a:xfrm>
            <a:off x="539750" y="941388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Umblarea prin Duhul este: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28674" name="Rectangle 1"/>
          <p:cNvSpPr>
            <a:spLocks noChangeArrowheads="1"/>
          </p:cNvSpPr>
          <p:nvPr/>
        </p:nvSpPr>
        <p:spPr bwMode="auto">
          <a:xfrm>
            <a:off x="539750" y="1836738"/>
            <a:ext cx="6929438" cy="195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Libertate adevărată</a:t>
            </a:r>
            <a:endParaRPr lang="en-GB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A fi condus</a:t>
            </a:r>
            <a:endParaRPr lang="en-US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Umblarea în ritmul lui Dumnezeu și în direcția corectă</a:t>
            </a:r>
            <a:endParaRPr lang="en-US" sz="2200" b="1">
              <a:solidFill>
                <a:srgbClr val="EC008C"/>
              </a:solidFill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5 | </a:t>
            </a:r>
            <a:r>
              <a:rPr lang="ro-RO" sz="1100" b="1">
                <a:solidFill>
                  <a:schemeClr val="bg1"/>
                </a:solidFill>
              </a:rPr>
              <a:t>ALEGEREA NOASTRĂ ZILNICĂ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K:\Alex White\SESSIONS(5,6,7)\Tree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43313" y="1714500"/>
            <a:ext cx="2724150" cy="310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Box 2"/>
          <p:cNvSpPr txBox="1">
            <a:spLocks noChangeArrowheads="1"/>
          </p:cNvSpPr>
          <p:nvPr/>
        </p:nvSpPr>
        <p:spPr bwMode="auto">
          <a:xfrm>
            <a:off x="539750" y="798513"/>
            <a:ext cx="6889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Umbli cu adevărat prin Duhul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29699" name="Rectangle 1"/>
          <p:cNvSpPr>
            <a:spLocks noChangeArrowheads="1"/>
          </p:cNvSpPr>
          <p:nvPr/>
        </p:nvSpPr>
        <p:spPr bwMode="auto">
          <a:xfrm>
            <a:off x="250825" y="1347788"/>
            <a:ext cx="3673475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2400"/>
              </a:lnSpc>
            </a:pPr>
            <a:r>
              <a:rPr lang="vi-VN" sz="1600" b="1">
                <a:solidFill>
                  <a:srgbClr val="EC008C"/>
                </a:solidFill>
              </a:rPr>
              <a:t>Și faptele firii pământești sunt cunoscute, și sunt acestea: </a:t>
            </a:r>
            <a:r>
              <a:rPr lang="vi-VN" sz="1600" b="1">
                <a:solidFill>
                  <a:srgbClr val="6D6F71"/>
                </a:solidFill>
              </a:rPr>
              <a:t>preacurvia, curvia, necurăția, desfrânarea, închinarea la idoli, vrăjitoria, vrăjbile, certurile, zavistiile, mâniile, neînțelegerile, dezbinările, certurile de partide, pizmele, uciderile, bețiile, îmbuibările și alte lucruri asemănătoare cu acestea.</a:t>
            </a:r>
          </a:p>
          <a:p>
            <a:pPr>
              <a:lnSpc>
                <a:spcPts val="2400"/>
              </a:lnSpc>
            </a:pPr>
            <a:r>
              <a:rPr lang="vi-VN" sz="1600" b="1">
                <a:solidFill>
                  <a:srgbClr val="6D6F71"/>
                </a:solidFill>
              </a:rPr>
              <a:t>(Galateni 5:19-21)</a:t>
            </a:r>
          </a:p>
        </p:txBody>
      </p:sp>
      <p:sp>
        <p:nvSpPr>
          <p:cNvPr id="29700" name="Rectangle 1"/>
          <p:cNvSpPr>
            <a:spLocks noChangeArrowheads="1"/>
          </p:cNvSpPr>
          <p:nvPr/>
        </p:nvSpPr>
        <p:spPr bwMode="auto">
          <a:xfrm>
            <a:off x="6011863" y="1347788"/>
            <a:ext cx="2643187" cy="352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ts val="2400"/>
              </a:lnSpc>
            </a:pPr>
            <a:r>
              <a:rPr lang="vi-VN" sz="1600" b="1" dirty="0">
                <a:solidFill>
                  <a:srgbClr val="EC008C"/>
                </a:solidFill>
              </a:rPr>
              <a:t>Roada Duhului, dimpotrivă, este: </a:t>
            </a:r>
            <a:r>
              <a:rPr lang="vi-VN" sz="1600" b="1" dirty="0">
                <a:solidFill>
                  <a:srgbClr val="6D6F71"/>
                </a:solidFill>
              </a:rPr>
              <a:t>dragostea, bucuria, pacea, îndelunga răbdare, bunătatea, facerea de bine, credincioșia, blândeț</a:t>
            </a:r>
            <a:r>
              <a:rPr lang="ro-RO" sz="1600" b="1" dirty="0">
                <a:solidFill>
                  <a:srgbClr val="6D6F71"/>
                </a:solidFill>
              </a:rPr>
              <a:t>e</a:t>
            </a:r>
            <a:r>
              <a:rPr lang="vi-VN" sz="1600" b="1" dirty="0">
                <a:solidFill>
                  <a:srgbClr val="6D6F71"/>
                </a:solidFill>
              </a:rPr>
              <a:t>a, înfrânarea poftelor. Împotriva acestor lucruri nu este lege.</a:t>
            </a:r>
          </a:p>
          <a:p>
            <a:pPr algn="r">
              <a:lnSpc>
                <a:spcPts val="2400"/>
              </a:lnSpc>
            </a:pPr>
            <a:r>
              <a:rPr lang="vi-VN" sz="1600" b="1" dirty="0">
                <a:solidFill>
                  <a:srgbClr val="6D6F71"/>
                </a:solidFill>
              </a:rPr>
              <a:t>(Galateni 5:22-23)</a:t>
            </a:r>
          </a:p>
        </p:txBody>
      </p:sp>
      <p:sp>
        <p:nvSpPr>
          <p:cNvPr id="1843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5 | </a:t>
            </a:r>
            <a:r>
              <a:rPr lang="ro-RO" sz="1100" b="1">
                <a:solidFill>
                  <a:schemeClr val="bg1"/>
                </a:solidFill>
              </a:rPr>
              <a:t>ALEGEREA NOASTRĂ ZILNICĂ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539750" y="1790700"/>
            <a:ext cx="8104188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000"/>
              </a:spcAft>
            </a:pPr>
            <a:r>
              <a:rPr lang="ro-RO" sz="2200" b="1">
                <a:solidFill>
                  <a:srgbClr val="EC008C"/>
                </a:solidFill>
              </a:rPr>
              <a:t>Citiți Galateni </a:t>
            </a:r>
            <a:r>
              <a:rPr lang="en-GB" sz="2200" b="1">
                <a:solidFill>
                  <a:srgbClr val="EC008C"/>
                </a:solidFill>
              </a:rPr>
              <a:t>3:3.  </a:t>
            </a:r>
            <a:r>
              <a:rPr lang="ro-RO" sz="2200" b="1">
                <a:solidFill>
                  <a:srgbClr val="6D6F71"/>
                </a:solidFill>
              </a:rPr>
              <a:t>Privind în urmă la viața voastră, puteți da exemple de situații când înțelegeți acum că ați fost împinși să trăiți prin eforturile voastre omenești, chiar creștini fiind?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Aft>
                <a:spcPts val="1000"/>
              </a:spcAft>
            </a:pPr>
            <a:r>
              <a:rPr lang="ro-RO" sz="2200" b="1">
                <a:solidFill>
                  <a:srgbClr val="EC008C"/>
                </a:solidFill>
              </a:rPr>
              <a:t>De ce credeți </a:t>
            </a:r>
            <a:r>
              <a:rPr lang="ro-RO" sz="2200" b="1">
                <a:solidFill>
                  <a:srgbClr val="6D6F71"/>
                </a:solidFill>
              </a:rPr>
              <a:t>că a vă strădui mai mult să faceți ceea ce este corect nu este suficient?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Aft>
                <a:spcPts val="1000"/>
              </a:spcAft>
            </a:pPr>
            <a:r>
              <a:rPr lang="ro-RO" sz="2200" b="1">
                <a:solidFill>
                  <a:srgbClr val="EC008C"/>
                </a:solidFill>
              </a:rPr>
              <a:t>Dacă trebuie să fim conduși de Duhul</a:t>
            </a:r>
            <a:r>
              <a:rPr lang="en-GB" sz="2200" b="1">
                <a:solidFill>
                  <a:srgbClr val="EC008C"/>
                </a:solidFill>
              </a:rPr>
              <a:t>,</a:t>
            </a:r>
            <a:r>
              <a:rPr lang="en-GB" sz="2200" b="1">
                <a:solidFill>
                  <a:srgbClr val="6D6F71"/>
                </a:solidFill>
              </a:rPr>
              <a:t> </a:t>
            </a:r>
            <a:r>
              <a:rPr lang="ro-RO" sz="2200" b="1">
                <a:solidFill>
                  <a:srgbClr val="6D6F71"/>
                </a:solidFill>
              </a:rPr>
              <a:t>cum învățăm să Îi auzim și să Îi recunoaștem vocea?</a:t>
            </a:r>
            <a:endParaRPr lang="en-GB" sz="2200" b="1">
              <a:solidFill>
                <a:srgbClr val="6D6F71"/>
              </a:solidFill>
            </a:endParaRP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539750" y="857250"/>
            <a:ext cx="7143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GB" sz="3000" b="1">
                <a:solidFill>
                  <a:srgbClr val="00AEEF"/>
                </a:solidFill>
              </a:rPr>
              <a:t>2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5 | </a:t>
            </a:r>
            <a:r>
              <a:rPr lang="ro-RO" sz="1100" b="1">
                <a:solidFill>
                  <a:schemeClr val="bg1"/>
                </a:solidFill>
              </a:rPr>
              <a:t>ALEGEREA NOASTRĂ ZILNICĂ</a:t>
            </a:r>
            <a:endParaRPr lang="en-US" sz="1100" b="1">
              <a:solidFill>
                <a:schemeClr val="bg1"/>
              </a:solidFill>
            </a:endParaRPr>
          </a:p>
          <a:p>
            <a:endParaRPr lang="en-GB" sz="1100" b="1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FREE!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46375" y="96838"/>
            <a:ext cx="3651250" cy="494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5357813" y="4714875"/>
            <a:ext cx="36433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Finalul prezentării</a:t>
            </a:r>
            <a:r>
              <a:rPr lang="en-GB" sz="1200" b="1">
                <a:solidFill>
                  <a:srgbClr val="6D6F71"/>
                </a:solidFill>
              </a:rPr>
              <a:t>, </a:t>
            </a:r>
            <a:r>
              <a:rPr lang="ro-RO" sz="1200" b="1">
                <a:solidFill>
                  <a:srgbClr val="6D6F71"/>
                </a:solidFill>
              </a:rPr>
              <a:t>apasă </a:t>
            </a:r>
            <a:r>
              <a:rPr lang="en-GB" sz="1200" b="1">
                <a:solidFill>
                  <a:srgbClr val="6D6F71"/>
                </a:solidFill>
              </a:rPr>
              <a:t>[esc] </a:t>
            </a:r>
            <a:r>
              <a:rPr lang="ro-RO" sz="1200" b="1">
                <a:solidFill>
                  <a:srgbClr val="6D6F71"/>
                </a:solidFill>
              </a:rPr>
              <a:t>pentru a ieși</a:t>
            </a:r>
            <a:endParaRPr lang="en-GB" sz="1200" b="1">
              <a:solidFill>
                <a:srgbClr val="6D6F71"/>
              </a:solidFill>
            </a:endParaRPr>
          </a:p>
        </p:txBody>
      </p:sp>
    </p:spTree>
  </p:cSld>
  <p:clrMapOvr>
    <a:masterClrMapping/>
  </p:clrMapOvr>
  <p:transition advClick="0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1622</TotalTime>
  <Words>923</Words>
  <Application>Microsoft Office PowerPoint</Application>
  <PresentationFormat>On-screen Show (16:9)</PresentationFormat>
  <Paragraphs>114</Paragraphs>
  <Slides>19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  <vt:variant>
        <vt:lpstr>Custom Shows</vt:lpstr>
      </vt:variant>
      <vt:variant>
        <vt:i4>1</vt:i4>
      </vt:variant>
    </vt:vector>
  </HeadingPairs>
  <TitlesOfParts>
    <vt:vector size="2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Dont_Pause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daily choice</dc:title>
  <dc:creator>Freedom in Christ</dc:creator>
  <cp:lastModifiedBy>Office ZIZULA</cp:lastModifiedBy>
  <cp:revision>281</cp:revision>
  <dcterms:created xsi:type="dcterms:W3CDTF">2009-05-20T09:05:57Z</dcterms:created>
  <dcterms:modified xsi:type="dcterms:W3CDTF">2026-06-03T18:11:33Z</dcterms:modified>
</cp:coreProperties>
</file>