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3"/>
  </p:notesMasterIdLst>
  <p:sldIdLst>
    <p:sldId id="341" r:id="rId2"/>
    <p:sldId id="258" r:id="rId3"/>
    <p:sldId id="281" r:id="rId4"/>
    <p:sldId id="323" r:id="rId5"/>
    <p:sldId id="324" r:id="rId6"/>
    <p:sldId id="322" r:id="rId7"/>
    <p:sldId id="342" r:id="rId8"/>
    <p:sldId id="290" r:id="rId9"/>
    <p:sldId id="315" r:id="rId10"/>
    <p:sldId id="345" r:id="rId11"/>
    <p:sldId id="267" r:id="rId12"/>
    <p:sldId id="316" r:id="rId13"/>
    <p:sldId id="327" r:id="rId14"/>
    <p:sldId id="329" r:id="rId15"/>
    <p:sldId id="328" r:id="rId16"/>
    <p:sldId id="336" r:id="rId17"/>
    <p:sldId id="337" r:id="rId18"/>
    <p:sldId id="326" r:id="rId19"/>
    <p:sldId id="330" r:id="rId20"/>
    <p:sldId id="346" r:id="rId21"/>
    <p:sldId id="338" r:id="rId22"/>
    <p:sldId id="343" r:id="rId23"/>
    <p:sldId id="331" r:id="rId24"/>
    <p:sldId id="332" r:id="rId25"/>
    <p:sldId id="339" r:id="rId26"/>
    <p:sldId id="347" r:id="rId27"/>
    <p:sldId id="333" r:id="rId28"/>
    <p:sldId id="334" r:id="rId29"/>
    <p:sldId id="348" r:id="rId30"/>
    <p:sldId id="335" r:id="rId31"/>
    <p:sldId id="288" r:id="rId32"/>
  </p:sldIdLst>
  <p:sldSz cx="9144000" cy="5143500" type="screen16x9"/>
  <p:notesSz cx="6858000" cy="9144000"/>
  <p:custShowLst>
    <p:custShow name="Dont_Pause" id="0">
      <p:sldLst>
        <p:sld r:id="rId3"/>
        <p:sld r:id="rId4"/>
        <p:sld r:id="rId5"/>
        <p:sld r:id="rId6"/>
        <p:sld r:id="rId7"/>
        <p:sld r:id="rId9"/>
        <p:sld r:id="rId10"/>
        <p:sld r:id="rId12"/>
        <p:sld r:id="rId13"/>
        <p:sld r:id="rId14"/>
        <p:sld r:id="rId15"/>
        <p:sld r:id="rId16"/>
        <p:sld r:id="rId17"/>
        <p:sld r:id="rId18"/>
        <p:sld r:id="rId19"/>
        <p:sld r:id="rId20"/>
        <p:sld r:id="rId22"/>
        <p:sld r:id="rId24"/>
        <p:sld r:id="rId25"/>
        <p:sld r:id="rId26"/>
        <p:sld r:id="rId28"/>
        <p:sld r:id="rId29"/>
        <p:sld r:id="rId31"/>
        <p:sld r:id="rId32"/>
      </p:sldLst>
    </p:custShow>
  </p:custShow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ECEC"/>
    <a:srgbClr val="E8E8E8"/>
    <a:srgbClr val="E0E0E0"/>
    <a:srgbClr val="F2F2F2"/>
    <a:srgbClr val="6D6F71"/>
    <a:srgbClr val="00AEEF"/>
    <a:srgbClr val="EC00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36" autoAdjust="0"/>
    <p:restoredTop sz="94660"/>
  </p:normalViewPr>
  <p:slideViewPr>
    <p:cSldViewPr>
      <p:cViewPr varScale="1">
        <p:scale>
          <a:sx n="200" d="100"/>
          <a:sy n="200" d="100"/>
        </p:scale>
        <p:origin x="798" y="15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84C9196-6FB1-4204-BDE5-157B8FDC7537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8F4F73C-36C6-432C-9A9E-B6584AE89B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34820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EEC41D92-DB77-4EAB-8554-BE904854C276}" type="slidenum">
              <a:rPr lang="en-GB" sz="1200"/>
              <a:pPr algn="r"/>
              <a:t>1</a:t>
            </a:fld>
            <a:endParaRPr lang="en-GB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2ACCDFC-2BCA-4F94-8096-7672071D631C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DF66B8B-4F7D-41F9-AB0F-819CCC5A1860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DCA764D-6CD6-45F7-8438-6ABDE66B4489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F4F21A3-E5E0-453A-9528-45DE410E5757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AAE63D7-C112-404F-82BE-AF778F1B47E9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7111751-8A69-43A8-8999-0795816D51AB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/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D6ABE13-2A73-4828-9829-66254B81348A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18C6ED2-A80F-4D58-BA5E-BF25D071445C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/>
          </a:p>
        </p:txBody>
      </p:sp>
      <p:sp>
        <p:nvSpPr>
          <p:cNvPr id="44036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532809CF-4586-4C81-A956-366F8E1EE819}" type="slidenum">
              <a:rPr lang="en-US" sz="1200"/>
              <a:pPr algn="r"/>
              <a:t>10</a:t>
            </a:fld>
            <a:endParaRPr lang="en-US" sz="120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/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617E093-CFFC-4809-A6AF-369F3C57E1B7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1C891A1-DB40-40C6-B062-4DB5E2A912D8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/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EC93A2E-C51A-4EB9-8523-1E3994425D34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AB6640D-F4C7-4D8B-95CC-A661F5E9B444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/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DB9FFD5-7A50-42D7-A5B1-1D5FA77A1303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12388A6-CA46-4A1A-AE89-D727B7543F83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/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A411591-9E8F-4F5A-89D9-03203FC44880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/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07DD9BE-60B1-41ED-8225-367C0F520FBA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EF06FF9-16C9-4F67-B7F5-9F794913BA43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/>
          </a:p>
        </p:txBody>
      </p:sp>
      <p:sp>
        <p:nvSpPr>
          <p:cNvPr id="54276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7FFAF840-112D-4D6A-ACCC-E962072AE18C}" type="slidenum">
              <a:rPr lang="en-US" sz="1200"/>
              <a:pPr algn="r"/>
              <a:t>20</a:t>
            </a:fld>
            <a:endParaRPr lang="en-US" sz="120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/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7B67997-8221-4D73-B1AD-1ACD47CEAFBB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0935977-0A6D-4ECA-B6B8-41AABF9A63E6}" type="slidenum">
              <a:rPr lang="en-GB" smtClean="0"/>
              <a:pPr/>
              <a:t>22</a:t>
            </a:fld>
            <a:endParaRPr lang="en-GB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/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6E180E4-5594-4939-9521-7909D90C08B5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/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5482609-A074-4FD5-ADF6-E77943F2AF50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/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35FA922-6B9F-46BC-B3B4-27EA30A95FCE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/>
          </a:p>
        </p:txBody>
      </p:sp>
      <p:sp>
        <p:nvSpPr>
          <p:cNvPr id="60420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FBBCC5D5-1858-4CE1-BF0D-6ED486CD9D97}" type="slidenum">
              <a:rPr lang="en-US" sz="1200"/>
              <a:pPr algn="r"/>
              <a:t>26</a:t>
            </a:fld>
            <a:endParaRPr lang="en-US" sz="120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4E5242A-97EF-43A9-9F3B-40AC3AB6F895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/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46C9195-F966-49E7-BD4C-10D038581DE6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/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46AE9EC-E785-41E9-9801-C12C1B0A5086}" type="slidenum">
              <a:rPr lang="en-GB" smtClean="0"/>
              <a:pPr/>
              <a:t>29</a:t>
            </a:fld>
            <a:endParaRPr lang="en-GB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/>
          </a:p>
        </p:txBody>
      </p:sp>
      <p:sp>
        <p:nvSpPr>
          <p:cNvPr id="645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15D7BCC-1AF5-4AB8-B99A-5E710BEB892E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/>
          </a:p>
        </p:txBody>
      </p:sp>
      <p:sp>
        <p:nvSpPr>
          <p:cNvPr id="655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1267255-02F6-462B-9C26-5D4DE0E2A35E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02B91-2385-47E9-AF2B-1DD9866AB7E8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CC5602-2D9A-4E96-B972-4653C36844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623A0E-DB94-47A5-8290-F19DD869E4E1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6B7469-7CE0-4459-AA0C-0E9DB120E0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D59170-21EF-4E2C-A3B6-D393B46E2AF5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FF67EE-3C06-4BC9-AD51-CEB5D5835F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00125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00125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0888A8-09D7-48DB-B042-5A0284FB17A6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D00B26-FADA-4577-AA92-EA09A85EDF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5FC1DE-BD81-4004-8A09-97F5B7F8D371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9F56BF-0CF9-43C6-A3B4-05A5BF94D9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E9253A-F0D3-4557-9CD0-2B655C1FCCE5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86C17-8C12-4AFA-8A9B-64D6D537FE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D0D138-B97B-44A6-B92A-2D5660D4CEEF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E49F59-F167-4EE0-BBAF-83CB80C3EA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7828FE-4230-42FE-ADAA-A853796BDA86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BEDCEE-9F2B-4727-BB8F-B9C2251458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7D575-6D37-4A96-A0A1-1E1352B42E0F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B262D0-0FC3-43BA-9821-9094DDEF63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1B3A6-E324-4AAF-A14D-628950712F06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5C7EB4-EE83-47D5-8A9E-CAD4C9E9BD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71450"/>
            <a:ext cx="2057400" cy="3657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71450"/>
            <a:ext cx="6019800" cy="36576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A90D81-B740-42DA-AD83-835C331B3EF7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737F2-B68C-4A0E-BB35-8496CFAB4A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9E41009-F93B-4A89-A72C-8FEB02C909FF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6C9EE58-22A5-4896-98D1-C4F5415ABA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Box 4"/>
          <p:cNvSpPr txBox="1">
            <a:spLocks noChangeArrowheads="1"/>
          </p:cNvSpPr>
          <p:nvPr/>
        </p:nvSpPr>
        <p:spPr bwMode="auto">
          <a:xfrm>
            <a:off x="1963738" y="3148013"/>
            <a:ext cx="5214937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o-RO" sz="2200">
                <a:solidFill>
                  <a:schemeClr val="bg1"/>
                </a:solidFill>
              </a:rPr>
              <a:t>SESIUNEA </a:t>
            </a:r>
            <a:r>
              <a:rPr lang="en-GB" sz="2200">
                <a:solidFill>
                  <a:schemeClr val="bg1"/>
                </a:solidFill>
              </a:rPr>
              <a:t>6</a:t>
            </a:r>
            <a:endParaRPr lang="en-US" sz="2200">
              <a:solidFill>
                <a:schemeClr val="bg1"/>
              </a:solidFill>
            </a:endParaRPr>
          </a:p>
        </p:txBody>
      </p:sp>
      <p:sp>
        <p:nvSpPr>
          <p:cNvPr id="2051" name="TextBox 5"/>
          <p:cNvSpPr txBox="1">
            <a:spLocks noChangeArrowheads="1"/>
          </p:cNvSpPr>
          <p:nvPr/>
        </p:nvSpPr>
        <p:spPr bwMode="auto">
          <a:xfrm>
            <a:off x="0" y="2230438"/>
            <a:ext cx="9144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o-RO" sz="4000" b="1">
                <a:solidFill>
                  <a:schemeClr val="bg1"/>
                </a:solidFill>
              </a:rPr>
              <a:t>DĂRÂMAREA ÎNTĂRITURILOR</a:t>
            </a:r>
            <a:endParaRPr lang="en-US" sz="4000" b="1">
              <a:solidFill>
                <a:schemeClr val="bg1"/>
              </a:solidFill>
            </a:endParaRPr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0" y="0"/>
            <a:ext cx="8964613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rgbClr val="6D6F71"/>
              </a:solidFill>
            </a:endParaRPr>
          </a:p>
          <a:p>
            <a:pPr algn="r"/>
            <a:r>
              <a:rPr lang="en-US" sz="1100" b="1">
                <a:solidFill>
                  <a:srgbClr val="6D6F71"/>
                </a:solidFill>
              </a:rPr>
              <a:t>     </a:t>
            </a:r>
            <a:r>
              <a:rPr lang="ro-RO" sz="1100" b="1">
                <a:solidFill>
                  <a:srgbClr val="6D6F71"/>
                </a:solidFill>
              </a:rPr>
              <a:t>LIBERTATE ÎN CRISTOS </a:t>
            </a:r>
            <a:r>
              <a:rPr lang="en-US" sz="1100" b="1">
                <a:solidFill>
                  <a:srgbClr val="6D6F71"/>
                </a:solidFill>
              </a:rPr>
              <a:t>| </a:t>
            </a:r>
            <a:r>
              <a:rPr lang="ro-RO" sz="1100" b="1">
                <a:solidFill>
                  <a:srgbClr val="6D6F71"/>
                </a:solidFill>
              </a:rPr>
              <a:t>SESIUNEA </a:t>
            </a:r>
            <a:r>
              <a:rPr lang="en-US" sz="1100" b="1">
                <a:solidFill>
                  <a:srgbClr val="6D6F71"/>
                </a:solidFill>
              </a:rPr>
              <a:t>6 | </a:t>
            </a:r>
            <a:r>
              <a:rPr lang="ro-RO" sz="1100" b="1">
                <a:solidFill>
                  <a:srgbClr val="6D6F71"/>
                </a:solidFill>
              </a:rPr>
              <a:t>DĂRÂMAREA ÎNTĂRITURILOR</a:t>
            </a:r>
            <a:endParaRPr lang="en-US" sz="1100" b="1">
              <a:solidFill>
                <a:srgbClr val="6D6F71"/>
              </a:solidFill>
            </a:endParaRPr>
          </a:p>
          <a:p>
            <a:endParaRPr lang="en-GB" sz="1100" b="1">
              <a:solidFill>
                <a:srgbClr val="6D6F71"/>
              </a:solidFill>
            </a:endParaRPr>
          </a:p>
        </p:txBody>
      </p:sp>
      <p:sp>
        <p:nvSpPr>
          <p:cNvPr id="2053" name="Rectangle 2">
            <a:hlinkClick r:id="" action="ppaction://customshow?id=0"/>
          </p:cNvPr>
          <p:cNvSpPr>
            <a:spLocks noChangeArrowheads="1"/>
          </p:cNvSpPr>
          <p:nvPr/>
        </p:nvSpPr>
        <p:spPr bwMode="auto">
          <a:xfrm>
            <a:off x="4787900" y="4714875"/>
            <a:ext cx="42132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o-RO" sz="1200" b="1">
                <a:solidFill>
                  <a:srgbClr val="6D6F71"/>
                </a:solidFill>
              </a:rPr>
              <a:t>Clic aici pentru vizualizare fără „Pauză de meditare</a:t>
            </a:r>
            <a:r>
              <a:rPr lang="en-GB" sz="1200" b="1">
                <a:solidFill>
                  <a:srgbClr val="6D6F71"/>
                </a:solidFill>
              </a:rPr>
              <a:t>”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2"/>
          <p:cNvSpPr txBox="1">
            <a:spLocks noChangeArrowheads="1"/>
          </p:cNvSpPr>
          <p:nvPr/>
        </p:nvSpPr>
        <p:spPr bwMode="auto">
          <a:xfrm>
            <a:off x="539750" y="1001713"/>
            <a:ext cx="688975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Ce este o întăritură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539750" y="1897063"/>
            <a:ext cx="8208963" cy="262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2200" b="1">
                <a:solidFill>
                  <a:srgbClr val="EC008C"/>
                </a:solidFill>
              </a:rPr>
              <a:t>„</a:t>
            </a:r>
            <a:r>
              <a:rPr lang="vi-VN" sz="2200" b="1">
                <a:solidFill>
                  <a:srgbClr val="EC008C"/>
                </a:solidFill>
              </a:rPr>
              <a:t>Un tipar de gândire impregnat de deznădejde care ne determină să acceptăm anumite situații ca fiind de neschimbat, deși știm că sunt contrare voii lui Dumnezeu.</a:t>
            </a:r>
            <a:r>
              <a:rPr lang="en-US" sz="2200" b="1">
                <a:solidFill>
                  <a:srgbClr val="EC008C"/>
                </a:solidFill>
              </a:rPr>
              <a:t>”</a:t>
            </a:r>
            <a:endParaRPr lang="en-US" sz="1600" b="1">
              <a:solidFill>
                <a:srgbClr val="EC008C"/>
              </a:solidFill>
            </a:endParaRPr>
          </a:p>
          <a:p>
            <a:r>
              <a:rPr lang="en-US" sz="1600" b="1">
                <a:solidFill>
                  <a:srgbClr val="EC008C"/>
                </a:solidFill>
              </a:rPr>
              <a:t>	</a:t>
            </a:r>
            <a:r>
              <a:rPr lang="ro-RO" sz="1600" b="1">
                <a:solidFill>
                  <a:srgbClr val="EC008C"/>
                </a:solidFill>
              </a:rPr>
              <a:t>						</a:t>
            </a:r>
            <a:r>
              <a:rPr lang="en-US" sz="1600" b="1">
                <a:solidFill>
                  <a:srgbClr val="6D6F71"/>
                </a:solidFill>
              </a:rPr>
              <a:t>Ed Silvoso</a:t>
            </a:r>
          </a:p>
          <a:p>
            <a:pPr>
              <a:spcBef>
                <a:spcPct val="75000"/>
              </a:spcBef>
            </a:pPr>
            <a:r>
              <a:rPr lang="vi-VN" sz="2200" b="1">
                <a:solidFill>
                  <a:srgbClr val="EC008C"/>
                </a:solidFill>
              </a:rPr>
              <a:t>„Întăriturile sunt obiceiuri mentale de gândire care nu sunt în concordanță cu Cuvântul lui Dumnezeu”</a:t>
            </a:r>
            <a:r>
              <a:rPr lang="ro-RO" sz="2200" b="1">
                <a:solidFill>
                  <a:srgbClr val="EC008C"/>
                </a:solidFill>
              </a:rPr>
              <a:t>		</a:t>
            </a:r>
            <a:r>
              <a:rPr lang="ro-RO" sz="1600" b="1">
                <a:solidFill>
                  <a:srgbClr val="EC008C"/>
                </a:solidFill>
              </a:rPr>
              <a:t>						</a:t>
            </a:r>
            <a:r>
              <a:rPr lang="en-US" sz="1600" b="1">
                <a:solidFill>
                  <a:srgbClr val="EC008C"/>
                </a:solidFill>
              </a:rPr>
              <a:t>	</a:t>
            </a:r>
            <a:r>
              <a:rPr lang="en-US" sz="1600" b="1">
                <a:solidFill>
                  <a:srgbClr val="6D6F71"/>
                </a:solidFill>
              </a:rPr>
              <a:t>Neil Anderson</a:t>
            </a:r>
          </a:p>
        </p:txBody>
      </p:sp>
      <p:sp>
        <p:nvSpPr>
          <p:cNvPr id="3076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6 | </a:t>
            </a:r>
            <a:r>
              <a:rPr lang="ro-RO" sz="1100" b="1">
                <a:solidFill>
                  <a:schemeClr val="bg1"/>
                </a:solidFill>
              </a:rPr>
              <a:t>DĂRÂMAREA ÎNTĂRITURILOR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K:\Alex White\SESSIONS(5,6,7)\ThoughtIwasPretty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28763" y="785813"/>
            <a:ext cx="6115050" cy="413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6 | </a:t>
            </a:r>
            <a:r>
              <a:rPr lang="ro-RO" sz="1100" b="1">
                <a:solidFill>
                  <a:schemeClr val="bg1"/>
                </a:solidFill>
              </a:rPr>
              <a:t>DĂRÂMAREA ÎNTĂRITURILOR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  <p:sp>
        <p:nvSpPr>
          <p:cNvPr id="6" name="Rectangle 5"/>
          <p:cNvSpPr/>
          <p:nvPr/>
        </p:nvSpPr>
        <p:spPr>
          <a:xfrm rot="270629">
            <a:off x="3592513" y="928688"/>
            <a:ext cx="1485900" cy="287337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o-RO" sz="1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ȘCOLARĂ</a:t>
            </a:r>
            <a:endParaRPr lang="ro-RO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 rot="20591899">
            <a:off x="2516188" y="1050925"/>
            <a:ext cx="481012" cy="296863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 b="1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 rot="20591899">
            <a:off x="2273300" y="1060450"/>
            <a:ext cx="1327150" cy="295275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o-RO" sz="1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REUNIUNE</a:t>
            </a:r>
            <a:endParaRPr lang="ro-RO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2484438" y="1563688"/>
            <a:ext cx="1800225" cy="100806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o-RO" sz="1000" b="1">
                <a:solidFill>
                  <a:schemeClr val="tx1"/>
                </a:solidFill>
                <a:latin typeface="Arial" charset="0"/>
                <a:cs typeface="Arial" charset="0"/>
              </a:rPr>
              <a:t>VOI CREDEAȚI CĂ SUNT DRĂGUȚĂ? DAR ÎNTOTDEAUNA </a:t>
            </a:r>
            <a:br>
              <a:rPr lang="ro-RO" sz="1000" b="1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o-RO" sz="1000" b="1">
                <a:solidFill>
                  <a:schemeClr val="tx1"/>
                </a:solidFill>
                <a:latin typeface="Arial" charset="0"/>
                <a:cs typeface="Arial" charset="0"/>
              </a:rPr>
              <a:t>M-AȚI IGNORAT!</a:t>
            </a:r>
          </a:p>
        </p:txBody>
      </p:sp>
      <p:sp>
        <p:nvSpPr>
          <p:cNvPr id="9" name="Oval 8"/>
          <p:cNvSpPr/>
          <p:nvPr/>
        </p:nvSpPr>
        <p:spPr>
          <a:xfrm>
            <a:off x="5795963" y="842963"/>
            <a:ext cx="1800225" cy="100806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o-RO" sz="105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...TU ÎNTOTDEAUNA AI FOST CEA MAI DRĂGUȚĂ DIN CLASĂ, JANE!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K:\Alex White\SESSIONS(5,6,7)\WerntIgnoringYou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 b="4160"/>
          <a:stretch>
            <a:fillRect/>
          </a:stretch>
        </p:blipFill>
        <p:spPr bwMode="auto">
          <a:xfrm>
            <a:off x="1714500" y="857250"/>
            <a:ext cx="5715000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6 | </a:t>
            </a:r>
            <a:r>
              <a:rPr lang="ro-RO" sz="1100" b="1">
                <a:solidFill>
                  <a:schemeClr val="bg1"/>
                </a:solidFill>
              </a:rPr>
              <a:t>DĂRÂMAREA ÎNTĂRITURILOR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  <p:sp>
        <p:nvSpPr>
          <p:cNvPr id="5" name="Rectangle 4"/>
          <p:cNvSpPr/>
          <p:nvPr/>
        </p:nvSpPr>
        <p:spPr>
          <a:xfrm rot="270629">
            <a:off x="3573463" y="973138"/>
            <a:ext cx="1484312" cy="288925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o-RO" sz="1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ȘCOLARĂ</a:t>
            </a:r>
            <a:endParaRPr lang="ro-RO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 rot="20591899">
            <a:off x="2516188" y="1050925"/>
            <a:ext cx="481012" cy="296863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 b="1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 rot="20855086">
            <a:off x="2273300" y="1060450"/>
            <a:ext cx="1327150" cy="295275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o-RO" sz="1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REUNIUNE</a:t>
            </a:r>
            <a:endParaRPr lang="ro-RO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5364163" y="1276350"/>
            <a:ext cx="2016125" cy="10795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o-RO" sz="11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...NU TE IGNORAM... ERAM PUR ȘI SIMPLU PREA INTIMIDATE SĂ ÎȚI VORBIM!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K:\Alex White\SESSIONS(5,6,7)\SpentYears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71625" y="808038"/>
            <a:ext cx="6000750" cy="404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6 | </a:t>
            </a:r>
            <a:r>
              <a:rPr lang="ro-RO" sz="1100" b="1">
                <a:solidFill>
                  <a:schemeClr val="bg1"/>
                </a:solidFill>
              </a:rPr>
              <a:t>DĂRÂMAREA ÎNTĂRITURILOR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  <p:sp>
        <p:nvSpPr>
          <p:cNvPr id="5" name="Oval 4"/>
          <p:cNvSpPr/>
          <p:nvPr/>
        </p:nvSpPr>
        <p:spPr>
          <a:xfrm>
            <a:off x="2411413" y="842963"/>
            <a:ext cx="2089150" cy="122396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o-RO" sz="1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...50 DE ANI M-AM LUPTAT CU O PĂRERE PROASTĂ DESPRE MINE, FIINDCĂ AM CREZUT CĂ M-AȚI IGNORAT!</a:t>
            </a:r>
          </a:p>
        </p:txBody>
      </p:sp>
      <p:sp>
        <p:nvSpPr>
          <p:cNvPr id="6" name="Oval 5"/>
          <p:cNvSpPr/>
          <p:nvPr/>
        </p:nvSpPr>
        <p:spPr>
          <a:xfrm>
            <a:off x="5724525" y="842963"/>
            <a:ext cx="1800225" cy="100806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o-RO" sz="1000" b="1">
                <a:solidFill>
                  <a:schemeClr val="tx1"/>
                </a:solidFill>
                <a:latin typeface="Arial" charset="0"/>
                <a:cs typeface="Arial" charset="0"/>
              </a:rPr>
              <a:t>HA, HA, NU-I AȘA</a:t>
            </a:r>
          </a:p>
          <a:p>
            <a:pPr algn="ctr"/>
            <a:r>
              <a:rPr lang="ro-RO" sz="1000" b="1">
                <a:solidFill>
                  <a:schemeClr val="tx1"/>
                </a:solidFill>
                <a:latin typeface="Arial" charset="0"/>
                <a:cs typeface="Arial" charset="0"/>
              </a:rPr>
              <a:t>CĂ E O PROSTIE?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K:\Alex White\SESSIONS(5,6,7)\WrongInformation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81188" y="857250"/>
            <a:ext cx="4675187" cy="406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6 | </a:t>
            </a:r>
            <a:r>
              <a:rPr lang="ro-RO" sz="1100" b="1">
                <a:solidFill>
                  <a:schemeClr val="bg1"/>
                </a:solidFill>
              </a:rPr>
              <a:t>DĂRÂMAREA ÎNTĂRITURILOR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  <p:sp>
        <p:nvSpPr>
          <p:cNvPr id="5" name="Oval 4"/>
          <p:cNvSpPr/>
          <p:nvPr/>
        </p:nvSpPr>
        <p:spPr>
          <a:xfrm>
            <a:off x="4356100" y="915988"/>
            <a:ext cx="1800225" cy="100806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o-RO" sz="9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ÎNTREAGA MEA PERSONALITATE A FOST FORMATĂ ÎN JURUL ACESTEI INFORMAȚII ERONATE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ChangeArrowheads="1"/>
          </p:cNvSpPr>
          <p:nvPr/>
        </p:nvSpPr>
        <p:spPr bwMode="auto">
          <a:xfrm>
            <a:off x="539750" y="857250"/>
            <a:ext cx="7143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Pauză de meditare </a:t>
            </a:r>
            <a:r>
              <a:rPr lang="en-GB" sz="3000" b="1">
                <a:solidFill>
                  <a:srgbClr val="00AEEF"/>
                </a:solidFill>
              </a:rPr>
              <a:t>1</a:t>
            </a: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539750" y="1500188"/>
            <a:ext cx="8175625" cy="344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Aft>
                <a:spcPts val="1800"/>
              </a:spcAft>
            </a:pPr>
            <a:r>
              <a:rPr lang="ro-RO" sz="1900" b="1" dirty="0">
                <a:solidFill>
                  <a:srgbClr val="EC008C"/>
                </a:solidFill>
              </a:rPr>
              <a:t>Citiți Romani </a:t>
            </a:r>
            <a:r>
              <a:rPr lang="en-GB" sz="1900" b="1" dirty="0">
                <a:solidFill>
                  <a:srgbClr val="EC008C"/>
                </a:solidFill>
              </a:rPr>
              <a:t>6:1-7. </a:t>
            </a:r>
            <a:r>
              <a:rPr lang="ro-RO" sz="1900" b="1" dirty="0">
                <a:solidFill>
                  <a:srgbClr val="EC008C"/>
                </a:solidFill>
              </a:rPr>
              <a:t>Pasajul spune că noi </a:t>
            </a:r>
            <a:r>
              <a:rPr lang="ro-RO" sz="1900" b="1" dirty="0">
                <a:solidFill>
                  <a:srgbClr val="00AEEF"/>
                </a:solidFill>
              </a:rPr>
              <a:t>„am murit față de păcat”</a:t>
            </a:r>
            <a:r>
              <a:rPr lang="en-GB" sz="1900" b="1" dirty="0">
                <a:solidFill>
                  <a:srgbClr val="EC008C"/>
                </a:solidFill>
              </a:rPr>
              <a:t> </a:t>
            </a:r>
            <a:r>
              <a:rPr lang="ro-RO" sz="1900" b="1" dirty="0">
                <a:solidFill>
                  <a:srgbClr val="EC008C"/>
                </a:solidFill>
              </a:rPr>
              <a:t>și nu trebuie</a:t>
            </a:r>
            <a:r>
              <a:rPr lang="en-GB" sz="1900" b="1" dirty="0">
                <a:solidFill>
                  <a:srgbClr val="EC008C"/>
                </a:solidFill>
              </a:rPr>
              <a:t> </a:t>
            </a:r>
            <a:r>
              <a:rPr lang="ro-RO" sz="1900" b="1" dirty="0">
                <a:solidFill>
                  <a:srgbClr val="00AEEF"/>
                </a:solidFill>
              </a:rPr>
              <a:t>„să mai fim robi ai păcatului”</a:t>
            </a:r>
            <a:r>
              <a:rPr lang="en-GB" sz="1900" b="1" dirty="0">
                <a:solidFill>
                  <a:srgbClr val="00AEEF"/>
                </a:solidFill>
              </a:rPr>
              <a:t>.</a:t>
            </a:r>
            <a:r>
              <a:rPr lang="en-GB" sz="1900" b="1" dirty="0">
                <a:solidFill>
                  <a:srgbClr val="EC008C"/>
                </a:solidFill>
              </a:rPr>
              <a:t> </a:t>
            </a:r>
            <a:r>
              <a:rPr lang="ro-RO" sz="1900" b="1" dirty="0">
                <a:solidFill>
                  <a:srgbClr val="EC008C"/>
                </a:solidFill>
              </a:rPr>
              <a:t>Cum vă simțiți când sunteți prinși într-un tipar de comportament despre care știți că este greșit, dar din care se pare că nu reușiți să scăpați?</a:t>
            </a:r>
            <a:endParaRPr lang="en-GB" sz="1900" b="1" dirty="0">
              <a:solidFill>
                <a:srgbClr val="EC008C"/>
              </a:solidFill>
            </a:endParaRPr>
          </a:p>
          <a:p>
            <a:pPr>
              <a:lnSpc>
                <a:spcPct val="90000"/>
              </a:lnSpc>
              <a:spcAft>
                <a:spcPts val="1800"/>
              </a:spcAft>
            </a:pPr>
            <a:r>
              <a:rPr lang="ro-RO" sz="1900" b="1" dirty="0">
                <a:solidFill>
                  <a:srgbClr val="EC008C"/>
                </a:solidFill>
              </a:rPr>
              <a:t>De ce credeți că mulți creștini se mulțumesc cu o viață creștină de calitate inferioară?</a:t>
            </a:r>
            <a:endParaRPr lang="en-GB" sz="1900" b="1" dirty="0">
              <a:solidFill>
                <a:srgbClr val="EC008C"/>
              </a:solidFill>
            </a:endParaRPr>
          </a:p>
          <a:p>
            <a:pPr>
              <a:lnSpc>
                <a:spcPct val="90000"/>
              </a:lnSpc>
              <a:spcAft>
                <a:spcPts val="1800"/>
              </a:spcAft>
            </a:pPr>
            <a:r>
              <a:rPr lang="ro-RO" sz="1900" b="1" dirty="0">
                <a:solidFill>
                  <a:srgbClr val="EC008C"/>
                </a:solidFill>
              </a:rPr>
              <a:t>Puteți oferi exemple de lucruri care s-au spus despre cineva (despre voi sau despre altcineva) și de care persoana aceea nu poate scăpa sau care o urmăresc tot timpul? De vreme ce Dumnezeu este bun și nu ne pune înainte lucruri imposibile, ce speranță de schimbare avem?</a:t>
            </a:r>
            <a:endParaRPr lang="en-GB" sz="1900" b="1" dirty="0">
              <a:solidFill>
                <a:srgbClr val="EC008C"/>
              </a:solidFill>
            </a:endParaRPr>
          </a:p>
        </p:txBody>
      </p:sp>
      <p:sp>
        <p:nvSpPr>
          <p:cNvPr id="8196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6 | </a:t>
            </a:r>
            <a:r>
              <a:rPr lang="ro-RO" sz="1100" b="1">
                <a:solidFill>
                  <a:schemeClr val="bg1"/>
                </a:solidFill>
              </a:rPr>
              <a:t>DĂRÂMAREA ÎNTĂRITURILOR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2"/>
          <p:cNvSpPr txBox="1">
            <a:spLocks noChangeArrowheads="1"/>
          </p:cNvSpPr>
          <p:nvPr/>
        </p:nvSpPr>
        <p:spPr bwMode="auto">
          <a:xfrm>
            <a:off x="539750" y="995363"/>
            <a:ext cx="688975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Cum se formează întăriturile?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539750" y="1890713"/>
            <a:ext cx="7747000" cy="203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Mediu</a:t>
            </a:r>
            <a:r>
              <a:rPr lang="en-US" sz="2200" b="1">
                <a:solidFill>
                  <a:srgbClr val="EC008C"/>
                </a:solidFill>
              </a:rPr>
              <a:t>:</a:t>
            </a:r>
          </a:p>
          <a:p>
            <a:r>
              <a:rPr lang="en-US" sz="2200" b="1">
                <a:solidFill>
                  <a:srgbClr val="EC008C"/>
                </a:solidFill>
              </a:rPr>
              <a:t>	</a:t>
            </a:r>
            <a:r>
              <a:rPr lang="ro-RO" sz="2200" b="1">
                <a:solidFill>
                  <a:srgbClr val="6D6F71"/>
                </a:solidFill>
              </a:rPr>
              <a:t>Familie, comunitate, școală, prieteni etc.</a:t>
            </a:r>
            <a:endParaRPr lang="en-US" sz="2200" b="1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Experiențe traumatice</a:t>
            </a:r>
            <a:r>
              <a:rPr lang="en-US" sz="2200" b="1">
                <a:solidFill>
                  <a:srgbClr val="EC008C"/>
                </a:solidFill>
              </a:rPr>
              <a:t>:</a:t>
            </a:r>
          </a:p>
          <a:p>
            <a:r>
              <a:rPr lang="en-US" sz="2200" b="1">
                <a:solidFill>
                  <a:srgbClr val="EC008C"/>
                </a:solidFill>
              </a:rPr>
              <a:t>	</a:t>
            </a:r>
            <a:r>
              <a:rPr lang="ro-RO" sz="2200" b="1">
                <a:solidFill>
                  <a:srgbClr val="6D6F71"/>
                </a:solidFill>
              </a:rPr>
              <a:t>Nu experiența în sine, ci minciunile pe care le 	credem în urma ei</a:t>
            </a:r>
            <a:r>
              <a:rPr lang="en-US" sz="2200" b="1">
                <a:solidFill>
                  <a:srgbClr val="6D6F71"/>
                </a:solidFill>
              </a:rPr>
              <a:t>.</a:t>
            </a:r>
          </a:p>
        </p:txBody>
      </p:sp>
      <p:sp>
        <p:nvSpPr>
          <p:cNvPr id="9220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6 | </a:t>
            </a:r>
            <a:r>
              <a:rPr lang="ro-RO" sz="1100" b="1">
                <a:solidFill>
                  <a:schemeClr val="bg1"/>
                </a:solidFill>
              </a:rPr>
              <a:t>DĂRÂMAREA ÎNTĂRITURILOR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ChangeArrowheads="1"/>
          </p:cNvSpPr>
          <p:nvPr/>
        </p:nvSpPr>
        <p:spPr bwMode="auto">
          <a:xfrm>
            <a:off x="539750" y="1955800"/>
            <a:ext cx="66754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400" b="1" dirty="0">
                <a:solidFill>
                  <a:srgbClr val="EC008C"/>
                </a:solidFill>
              </a:rPr>
              <a:t>Dacă ceea ce </a:t>
            </a:r>
            <a:r>
              <a:rPr lang="ro-RO" sz="2400" b="1" dirty="0">
                <a:solidFill>
                  <a:srgbClr val="00AEEF"/>
                </a:solidFill>
              </a:rPr>
              <a:t>crezi </a:t>
            </a:r>
            <a:r>
              <a:rPr lang="ro-RO" sz="2400" b="1" dirty="0">
                <a:solidFill>
                  <a:srgbClr val="EC008C"/>
                </a:solidFill>
              </a:rPr>
              <a:t>nu reflectă </a:t>
            </a:r>
            <a:r>
              <a:rPr lang="ro-RO" sz="2400" b="1" dirty="0">
                <a:solidFill>
                  <a:srgbClr val="00AEEF"/>
                </a:solidFill>
              </a:rPr>
              <a:t>adevărul</a:t>
            </a:r>
            <a:r>
              <a:rPr lang="en-GB" sz="2400" b="1" dirty="0">
                <a:solidFill>
                  <a:srgbClr val="EC008C"/>
                </a:solidFill>
              </a:rPr>
              <a:t>, </a:t>
            </a:r>
            <a:r>
              <a:rPr lang="ro-RO" sz="2400" b="1" dirty="0">
                <a:solidFill>
                  <a:srgbClr val="EC008C"/>
                </a:solidFill>
              </a:rPr>
              <a:t>atunci ceea ce</a:t>
            </a:r>
            <a:r>
              <a:rPr lang="en-GB" sz="2400" b="1" dirty="0">
                <a:solidFill>
                  <a:srgbClr val="EC008C"/>
                </a:solidFill>
              </a:rPr>
              <a:t> </a:t>
            </a:r>
            <a:r>
              <a:rPr lang="ro-RO" sz="2400" b="1" dirty="0">
                <a:solidFill>
                  <a:srgbClr val="00AEEF"/>
                </a:solidFill>
              </a:rPr>
              <a:t>simți </a:t>
            </a:r>
            <a:r>
              <a:rPr lang="ro-RO" sz="2400" b="1" dirty="0">
                <a:solidFill>
                  <a:srgbClr val="EC008C"/>
                </a:solidFill>
              </a:rPr>
              <a:t>nu va reflecta </a:t>
            </a:r>
            <a:r>
              <a:rPr lang="ro-RO" sz="2400" b="1" dirty="0">
                <a:solidFill>
                  <a:srgbClr val="00AEEF"/>
                </a:solidFill>
              </a:rPr>
              <a:t>realitatea.</a:t>
            </a:r>
            <a:endParaRPr lang="en-GB" sz="2200" b="1" dirty="0">
              <a:solidFill>
                <a:srgbClr val="00AEEF"/>
              </a:solidFill>
            </a:endParaRP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6 | </a:t>
            </a:r>
            <a:r>
              <a:rPr lang="ro-RO" sz="1100" b="1">
                <a:solidFill>
                  <a:schemeClr val="bg1"/>
                </a:solidFill>
              </a:rPr>
              <a:t>DĂRÂMAREA ÎNTĂRITURILOR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2"/>
          <p:cNvSpPr txBox="1">
            <a:spLocks noChangeArrowheads="1"/>
          </p:cNvSpPr>
          <p:nvPr/>
        </p:nvSpPr>
        <p:spPr bwMode="auto">
          <a:xfrm>
            <a:off x="539750" y="995363"/>
            <a:ext cx="688975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Cum se formează întăriturile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11267" name="Rectangle 1"/>
          <p:cNvSpPr>
            <a:spLocks noChangeArrowheads="1"/>
          </p:cNvSpPr>
          <p:nvPr/>
        </p:nvSpPr>
        <p:spPr bwMode="auto">
          <a:xfrm>
            <a:off x="539750" y="1890713"/>
            <a:ext cx="7104063" cy="263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Mediu </a:t>
            </a:r>
            <a:endParaRPr lang="en-US" sz="2200" b="1" dirty="0">
              <a:solidFill>
                <a:srgbClr val="EC008C"/>
              </a:solidFill>
            </a:endParaRPr>
          </a:p>
          <a:p>
            <a:r>
              <a:rPr lang="en-US" sz="2200" b="1" dirty="0">
                <a:solidFill>
                  <a:srgbClr val="EC008C"/>
                </a:solidFill>
              </a:rPr>
              <a:t>	</a:t>
            </a:r>
            <a:r>
              <a:rPr lang="ro-RO" sz="2200" b="1" dirty="0">
                <a:solidFill>
                  <a:srgbClr val="6D6F71"/>
                </a:solidFill>
              </a:rPr>
              <a:t>Familie</a:t>
            </a:r>
            <a:r>
              <a:rPr lang="en-US" sz="2200" b="1" dirty="0">
                <a:solidFill>
                  <a:srgbClr val="6D6F71"/>
                </a:solidFill>
              </a:rPr>
              <a:t>, </a:t>
            </a:r>
            <a:r>
              <a:rPr lang="ro-RO" sz="2200" b="1" dirty="0">
                <a:solidFill>
                  <a:srgbClr val="6D6F71"/>
                </a:solidFill>
              </a:rPr>
              <a:t>comunitate</a:t>
            </a:r>
            <a:r>
              <a:rPr lang="en-US" sz="2200" b="1" dirty="0">
                <a:solidFill>
                  <a:srgbClr val="6D6F71"/>
                </a:solidFill>
              </a:rPr>
              <a:t>, </a:t>
            </a:r>
            <a:r>
              <a:rPr lang="ro-RO" sz="2200" b="1" dirty="0">
                <a:solidFill>
                  <a:srgbClr val="6D6F71"/>
                </a:solidFill>
              </a:rPr>
              <a:t>școală</a:t>
            </a:r>
            <a:r>
              <a:rPr lang="en-US" sz="2200" b="1" dirty="0">
                <a:solidFill>
                  <a:srgbClr val="6D6F71"/>
                </a:solidFill>
              </a:rPr>
              <a:t>, </a:t>
            </a:r>
            <a:r>
              <a:rPr lang="ro-RO" sz="2200" b="1" dirty="0">
                <a:solidFill>
                  <a:srgbClr val="6D6F71"/>
                </a:solidFill>
              </a:rPr>
              <a:t>prieteni </a:t>
            </a:r>
            <a:r>
              <a:rPr lang="en-US" sz="2200" b="1" dirty="0">
                <a:solidFill>
                  <a:srgbClr val="6D6F71"/>
                </a:solidFill>
              </a:rPr>
              <a:t>etc.</a:t>
            </a: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Experiențe traumatice</a:t>
            </a:r>
            <a:endParaRPr lang="en-US" sz="2200" b="1" dirty="0">
              <a:solidFill>
                <a:srgbClr val="EC008C"/>
              </a:solidFill>
            </a:endParaRPr>
          </a:p>
          <a:p>
            <a:r>
              <a:rPr lang="en-US" sz="2200" b="1" dirty="0">
                <a:solidFill>
                  <a:srgbClr val="EC008C"/>
                </a:solidFill>
              </a:rPr>
              <a:t>	</a:t>
            </a:r>
            <a:r>
              <a:rPr lang="ro-RO" sz="2200" b="1" dirty="0">
                <a:solidFill>
                  <a:srgbClr val="6D6F71"/>
                </a:solidFill>
              </a:rPr>
              <a:t>Nu experiența în sine, ci minciunile pe care 	le credem în urma ei.</a:t>
            </a:r>
            <a:r>
              <a:rPr lang="en-US" sz="2200" b="1" dirty="0">
                <a:solidFill>
                  <a:srgbClr val="6D6F71"/>
                </a:solidFill>
              </a:rPr>
              <a:t> </a:t>
            </a:r>
            <a:endParaRPr lang="en-US" sz="2200" b="1" dirty="0">
              <a:solidFill>
                <a:srgbClr val="EC008C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Ispita</a:t>
            </a:r>
            <a:endParaRPr lang="en-US" sz="2200" b="1" dirty="0">
              <a:solidFill>
                <a:srgbClr val="EC008C"/>
              </a:solidFill>
            </a:endParaRPr>
          </a:p>
        </p:txBody>
      </p:sp>
      <p:sp>
        <p:nvSpPr>
          <p:cNvPr id="11268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6 | </a:t>
            </a:r>
            <a:r>
              <a:rPr lang="ro-RO" sz="1100" b="1">
                <a:solidFill>
                  <a:schemeClr val="bg1"/>
                </a:solidFill>
              </a:rPr>
              <a:t>DĂRÂMAREA ÎNTĂRITURILOR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2"/>
          <p:cNvSpPr txBox="1">
            <a:spLocks noChangeArrowheads="1"/>
          </p:cNvSpPr>
          <p:nvPr/>
        </p:nvSpPr>
        <p:spPr bwMode="auto">
          <a:xfrm>
            <a:off x="539750" y="1031875"/>
            <a:ext cx="688975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Ispita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539750" y="1927225"/>
            <a:ext cx="7818438" cy="1954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3000"/>
              </a:spcBef>
            </a:pPr>
            <a:r>
              <a:rPr lang="ro-RO" sz="2400" b="1" dirty="0">
                <a:solidFill>
                  <a:srgbClr val="EC008C"/>
                </a:solidFill>
              </a:rPr>
              <a:t>O încercare </a:t>
            </a:r>
            <a:r>
              <a:rPr lang="ro-RO" sz="2400" b="1" dirty="0">
                <a:solidFill>
                  <a:srgbClr val="6D6F71"/>
                </a:solidFill>
              </a:rPr>
              <a:t>de a ne face să trăim în independență față de Dumnezeu.</a:t>
            </a:r>
            <a:endParaRPr lang="en-GB" sz="2400" b="1" dirty="0">
              <a:solidFill>
                <a:srgbClr val="6D6F71"/>
              </a:solidFill>
            </a:endParaRPr>
          </a:p>
          <a:p>
            <a:pPr>
              <a:spcBef>
                <a:spcPts val="3000"/>
              </a:spcBef>
            </a:pPr>
            <a:r>
              <a:rPr lang="ro-RO" sz="2400" b="1" dirty="0">
                <a:solidFill>
                  <a:srgbClr val="EC008C"/>
                </a:solidFill>
              </a:rPr>
              <a:t>Dumnezeu </a:t>
            </a:r>
            <a:r>
              <a:rPr lang="ro-RO" sz="2400" b="1" dirty="0">
                <a:solidFill>
                  <a:srgbClr val="6D6F71"/>
                </a:solidFill>
              </a:rPr>
              <a:t>pregătește </a:t>
            </a:r>
            <a:r>
              <a:rPr lang="ro-RO" sz="2400" b="1" dirty="0">
                <a:solidFill>
                  <a:srgbClr val="EC008C"/>
                </a:solidFill>
              </a:rPr>
              <a:t>întotdeauna </a:t>
            </a:r>
            <a:r>
              <a:rPr lang="ro-RO" sz="2400" b="1" dirty="0">
                <a:solidFill>
                  <a:srgbClr val="6D6F71"/>
                </a:solidFill>
              </a:rPr>
              <a:t>o cale de scăpare.</a:t>
            </a:r>
            <a:endParaRPr lang="en-GB" sz="2400" b="1" dirty="0">
              <a:solidFill>
                <a:srgbClr val="6D6F71"/>
              </a:solidFill>
            </a:endParaRPr>
          </a:p>
        </p:txBody>
      </p:sp>
      <p:sp>
        <p:nvSpPr>
          <p:cNvPr id="12292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6 | </a:t>
            </a:r>
            <a:r>
              <a:rPr lang="ro-RO" sz="1100" b="1">
                <a:solidFill>
                  <a:schemeClr val="bg1"/>
                </a:solidFill>
              </a:rPr>
              <a:t>DĂRÂMAREA ÎNTĂRITURILOR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K:\Alex White\SESSIONS(5,6,7)\DriveNoSupermarket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00313" y="855663"/>
            <a:ext cx="4500562" cy="402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6 | </a:t>
            </a:r>
            <a:r>
              <a:rPr lang="ro-RO" sz="1100" b="1">
                <a:solidFill>
                  <a:schemeClr val="bg1"/>
                </a:solidFill>
              </a:rPr>
              <a:t>DĂRÂMAREA ÎNTĂRITURILOR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  <p:sp>
        <p:nvSpPr>
          <p:cNvPr id="5" name="Oval 4"/>
          <p:cNvSpPr/>
          <p:nvPr/>
        </p:nvSpPr>
        <p:spPr>
          <a:xfrm>
            <a:off x="2555875" y="915988"/>
            <a:ext cx="1871663" cy="10795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o-RO" sz="105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...VOI IEȘI CU MAȘINA, DAR NU MERG ÎN DIRECȚIA MAGAZINULUI!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K:\Alex White\SESSIONS(5,6,7)\SupermarketNoEnter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81200" y="857250"/>
            <a:ext cx="5162550" cy="425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6 | </a:t>
            </a:r>
            <a:r>
              <a:rPr lang="ro-RO" sz="1100" b="1">
                <a:solidFill>
                  <a:schemeClr val="bg1"/>
                </a:solidFill>
              </a:rPr>
              <a:t>DĂRÂMAREA ÎNTĂRITURILOR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  <p:sp>
        <p:nvSpPr>
          <p:cNvPr id="5" name="Oval 4"/>
          <p:cNvSpPr/>
          <p:nvPr/>
        </p:nvSpPr>
        <p:spPr>
          <a:xfrm>
            <a:off x="3059113" y="915988"/>
            <a:ext cx="1944687" cy="10795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o-RO" sz="105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...VOI CONDUCE PE LÂNGĂ SUPERMARKET, DAR NU VOI INTRA!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K:\Alex White\SESSIONS(5,6,7)\GoInNoBiscuits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85875" y="857250"/>
            <a:ext cx="6600825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6 | </a:t>
            </a:r>
            <a:r>
              <a:rPr lang="ro-RO" sz="1100" b="1">
                <a:solidFill>
                  <a:schemeClr val="bg1"/>
                </a:solidFill>
              </a:rPr>
              <a:t>DĂRÂMAREA ÎNTĂRITURILOR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  <p:sp>
        <p:nvSpPr>
          <p:cNvPr id="5" name="Oval 4"/>
          <p:cNvSpPr/>
          <p:nvPr/>
        </p:nvSpPr>
        <p:spPr>
          <a:xfrm>
            <a:off x="4356100" y="915988"/>
            <a:ext cx="1655763" cy="93503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o-RO" sz="105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...VOI INTRA, DAR NU VOI MERGE LA STANDUL DE BISCUIȚI!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K:\Alex White\SESSIONS(5,6,7)\LookNotTouch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33538" y="785813"/>
            <a:ext cx="5867400" cy="421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6 | </a:t>
            </a:r>
            <a:r>
              <a:rPr lang="ro-RO" sz="1100" b="1">
                <a:solidFill>
                  <a:schemeClr val="bg1"/>
                </a:solidFill>
              </a:rPr>
              <a:t>DĂRÂMAREA ÎNTĂRITURILOR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  <p:sp>
        <p:nvSpPr>
          <p:cNvPr id="5" name="Oval 4"/>
          <p:cNvSpPr/>
          <p:nvPr/>
        </p:nvSpPr>
        <p:spPr>
          <a:xfrm>
            <a:off x="5867400" y="842963"/>
            <a:ext cx="1584325" cy="8651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o-RO" sz="105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...MĂ VOI UITA, DAR NU VOI ATINGE...!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K:\Alex White\SESSIONS(5,6,7)\TouchNotBuy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 b="24889"/>
          <a:stretch>
            <a:fillRect/>
          </a:stretch>
        </p:blipFill>
        <p:spPr bwMode="auto">
          <a:xfrm>
            <a:off x="1395413" y="785813"/>
            <a:ext cx="6319837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6 | </a:t>
            </a:r>
            <a:r>
              <a:rPr lang="ro-RO" sz="1100" b="1">
                <a:solidFill>
                  <a:schemeClr val="bg1"/>
                </a:solidFill>
              </a:rPr>
              <a:t>DĂRÂMAREA ÎNTĂRITURILOR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  <p:sp>
        <p:nvSpPr>
          <p:cNvPr id="5" name="Oval 4"/>
          <p:cNvSpPr/>
          <p:nvPr/>
        </p:nvSpPr>
        <p:spPr>
          <a:xfrm>
            <a:off x="5003800" y="842963"/>
            <a:ext cx="2376488" cy="13684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o-RO" sz="1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...VOI ATINGE, DAR NU VOI CUMPĂRA...!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K:\Alex White\SESSIONS(5,6,7)\BuyNotOpen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28813" y="763588"/>
            <a:ext cx="5286375" cy="423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6 | </a:t>
            </a:r>
            <a:r>
              <a:rPr lang="ro-RO" sz="1100" b="1">
                <a:solidFill>
                  <a:schemeClr val="bg1"/>
                </a:solidFill>
              </a:rPr>
              <a:t>DĂRÂMAREA ÎNTĂRITURILOR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  <p:sp>
        <p:nvSpPr>
          <p:cNvPr id="5" name="Oval 4"/>
          <p:cNvSpPr/>
          <p:nvPr/>
        </p:nvSpPr>
        <p:spPr>
          <a:xfrm>
            <a:off x="3924300" y="842963"/>
            <a:ext cx="1800225" cy="9366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o-RO" sz="105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...VOI CUMPĂRA, DAR NU VOI DESCHIDE!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K:\Alex White\SESSIONS(5,6,7)\TasteNotEat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20825" y="857250"/>
            <a:ext cx="6051550" cy="411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6 | </a:t>
            </a:r>
            <a:r>
              <a:rPr lang="ro-RO" sz="1100" b="1">
                <a:solidFill>
                  <a:schemeClr val="bg1"/>
                </a:solidFill>
              </a:rPr>
              <a:t>DĂRÂMAREA ÎNTĂRITURILOR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  <p:sp>
        <p:nvSpPr>
          <p:cNvPr id="5" name="Rectangle 4"/>
          <p:cNvSpPr/>
          <p:nvPr/>
        </p:nvSpPr>
        <p:spPr>
          <a:xfrm>
            <a:off x="899593" y="627063"/>
            <a:ext cx="3672408" cy="12239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o-RO" sz="1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...VOI DESCHIDE, DAR NU VOI MIROSI!</a:t>
            </a:r>
          </a:p>
          <a:p>
            <a:pPr algn="ctr">
              <a:defRPr/>
            </a:pPr>
            <a:r>
              <a:rPr lang="ro-RO" sz="1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...VOI MIROSI, DAR NU VOI ATINGE!</a:t>
            </a:r>
          </a:p>
          <a:p>
            <a:pPr algn="ctr">
              <a:defRPr/>
            </a:pPr>
            <a:r>
              <a:rPr lang="ro-RO" sz="1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...VOI ATINGE, DAR NU VOI GUSTA!</a:t>
            </a:r>
          </a:p>
          <a:p>
            <a:pPr algn="ctr">
              <a:defRPr/>
            </a:pPr>
            <a:r>
              <a:rPr lang="ro-RO" sz="1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...VOI GUSTA, DAR NU VOI MÂNCA!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K:\Alex White\SESSIONS(5,6,7)\EatEatEat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750" y="746125"/>
            <a:ext cx="6219825" cy="425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6 | </a:t>
            </a:r>
            <a:r>
              <a:rPr lang="ro-RO" sz="1100" b="1">
                <a:solidFill>
                  <a:schemeClr val="bg1"/>
                </a:solidFill>
              </a:rPr>
              <a:t>DĂRÂMAREA ÎNTĂRITURILOR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  <p:sp>
        <p:nvSpPr>
          <p:cNvPr id="5" name="Rectangle 4"/>
          <p:cNvSpPr/>
          <p:nvPr/>
        </p:nvSpPr>
        <p:spPr>
          <a:xfrm rot="417197">
            <a:off x="5716588" y="3362325"/>
            <a:ext cx="2628900" cy="863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o-RO" sz="4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MĂNÂNC</a:t>
            </a:r>
            <a:endParaRPr lang="ro-RO" sz="1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 rot="1150212">
            <a:off x="2768600" y="4059238"/>
            <a:ext cx="2628900" cy="8651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o-RO" sz="4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MĂNÂNC</a:t>
            </a:r>
            <a:endParaRPr lang="ro-RO" sz="1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 rot="19558594">
            <a:off x="6169025" y="1109663"/>
            <a:ext cx="1914525" cy="6318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o-RO" sz="2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MĂNÂNC</a:t>
            </a:r>
            <a:endParaRPr lang="ro-RO" sz="1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 rot="19558594">
            <a:off x="623888" y="2405063"/>
            <a:ext cx="1916112" cy="6318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o-RO" sz="2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MĂNÂNC</a:t>
            </a:r>
            <a:endParaRPr lang="ro-RO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2"/>
          <p:cNvSpPr txBox="1">
            <a:spLocks noChangeArrowheads="1"/>
          </p:cNvSpPr>
          <p:nvPr/>
        </p:nvSpPr>
        <p:spPr bwMode="auto">
          <a:xfrm>
            <a:off x="539750" y="1031875"/>
            <a:ext cx="688975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Ispita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21507" name="Rectangle 1"/>
          <p:cNvSpPr>
            <a:spLocks noChangeArrowheads="1"/>
          </p:cNvSpPr>
          <p:nvPr/>
        </p:nvSpPr>
        <p:spPr bwMode="auto">
          <a:xfrm>
            <a:off x="539750" y="1927225"/>
            <a:ext cx="7747000" cy="2338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3000"/>
              </a:spcBef>
            </a:pPr>
            <a:r>
              <a:rPr lang="ro-RO" sz="2400" b="1" dirty="0">
                <a:solidFill>
                  <a:srgbClr val="EC008C"/>
                </a:solidFill>
              </a:rPr>
              <a:t>O încercare </a:t>
            </a:r>
            <a:r>
              <a:rPr lang="ro-RO" sz="2400" b="1" dirty="0">
                <a:solidFill>
                  <a:srgbClr val="6D6F71"/>
                </a:solidFill>
              </a:rPr>
              <a:t>de a ne face să trăim în independență față de Dumnezeu.</a:t>
            </a:r>
            <a:endParaRPr lang="en-GB" sz="2400" b="1" dirty="0">
              <a:solidFill>
                <a:srgbClr val="6D6F71"/>
              </a:solidFill>
            </a:endParaRPr>
          </a:p>
          <a:p>
            <a:pPr>
              <a:spcBef>
                <a:spcPts val="3000"/>
              </a:spcBef>
            </a:pPr>
            <a:r>
              <a:rPr lang="ro-RO" sz="2400" b="1" dirty="0">
                <a:solidFill>
                  <a:srgbClr val="EC008C"/>
                </a:solidFill>
              </a:rPr>
              <a:t>Dumnezeu </a:t>
            </a:r>
            <a:r>
              <a:rPr lang="ro-RO" sz="2400" b="1" dirty="0">
                <a:solidFill>
                  <a:srgbClr val="6D6F71"/>
                </a:solidFill>
              </a:rPr>
              <a:t>oferă </a:t>
            </a:r>
            <a:r>
              <a:rPr lang="ro-RO" sz="2400" b="1" dirty="0">
                <a:solidFill>
                  <a:srgbClr val="EC008C"/>
                </a:solidFill>
              </a:rPr>
              <a:t>întotdeauna </a:t>
            </a:r>
            <a:r>
              <a:rPr lang="ro-RO" sz="2400" b="1" dirty="0">
                <a:solidFill>
                  <a:srgbClr val="6D6F71"/>
                </a:solidFill>
              </a:rPr>
              <a:t>o cale de scăpare.</a:t>
            </a:r>
            <a:endParaRPr lang="en-GB" sz="2400" b="1" dirty="0">
              <a:solidFill>
                <a:srgbClr val="6D6F71"/>
              </a:solidFill>
            </a:endParaRPr>
          </a:p>
          <a:p>
            <a:pPr>
              <a:spcBef>
                <a:spcPts val="3000"/>
              </a:spcBef>
            </a:pPr>
            <a:r>
              <a:rPr lang="ro-RO" sz="2400" b="1" dirty="0">
                <a:solidFill>
                  <a:srgbClr val="EC008C"/>
                </a:solidFill>
              </a:rPr>
              <a:t>Practicați </a:t>
            </a:r>
            <a:r>
              <a:rPr lang="ro-RO" sz="2400" b="1" dirty="0">
                <a:solidFill>
                  <a:srgbClr val="6D6F71"/>
                </a:solidFill>
              </a:rPr>
              <a:t>„gândirea la prag”.</a:t>
            </a:r>
            <a:endParaRPr lang="en-GB" sz="2400" b="1" dirty="0">
              <a:solidFill>
                <a:srgbClr val="6D6F71"/>
              </a:solidFill>
            </a:endParaRPr>
          </a:p>
        </p:txBody>
      </p:sp>
      <p:sp>
        <p:nvSpPr>
          <p:cNvPr id="21508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6 | </a:t>
            </a:r>
            <a:r>
              <a:rPr lang="ro-RO" sz="1100" b="1">
                <a:solidFill>
                  <a:schemeClr val="bg1"/>
                </a:solidFill>
              </a:rPr>
              <a:t>DĂRÂMAREA ÎNTĂRITURILOR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86063" y="714375"/>
            <a:ext cx="3533775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6 | </a:t>
            </a:r>
            <a:r>
              <a:rPr lang="ro-RO" sz="1100" b="1">
                <a:solidFill>
                  <a:schemeClr val="bg1"/>
                </a:solidFill>
              </a:rPr>
              <a:t>DĂRÂMAREA ÎNTĂRITURILOR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ChangeArrowheads="1"/>
          </p:cNvSpPr>
          <p:nvPr/>
        </p:nvSpPr>
        <p:spPr bwMode="auto">
          <a:xfrm>
            <a:off x="539750" y="998538"/>
            <a:ext cx="7143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Pauză de meditare </a:t>
            </a:r>
            <a:r>
              <a:rPr lang="en-GB" sz="3000" b="1">
                <a:solidFill>
                  <a:srgbClr val="00AEEF"/>
                </a:solidFill>
              </a:rPr>
              <a:t>2</a:t>
            </a:r>
          </a:p>
        </p:txBody>
      </p:sp>
      <p:sp>
        <p:nvSpPr>
          <p:cNvPr id="23555" name="Rectangle 2"/>
          <p:cNvSpPr>
            <a:spLocks noChangeArrowheads="1"/>
          </p:cNvSpPr>
          <p:nvPr/>
        </p:nvSpPr>
        <p:spPr bwMode="auto">
          <a:xfrm>
            <a:off x="539750" y="1790700"/>
            <a:ext cx="7961313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2200" b="1">
                <a:solidFill>
                  <a:srgbClr val="EC008C"/>
                </a:solidFill>
              </a:rPr>
              <a:t>Dacă sunteți ispitiți și vi se pare imposibil să biruiți ispita, ce încurajare puteți găsi în înțelegerea Bibliei?</a:t>
            </a:r>
            <a:endParaRPr lang="en-GB" sz="2200" b="1">
              <a:solidFill>
                <a:srgbClr val="EC008C"/>
              </a:solidFill>
            </a:endParaRPr>
          </a:p>
          <a:p>
            <a:endParaRPr lang="en-GB" sz="2200" b="1">
              <a:solidFill>
                <a:srgbClr val="EC008C"/>
              </a:solidFill>
            </a:endParaRPr>
          </a:p>
          <a:p>
            <a:r>
              <a:rPr lang="ro-RO" sz="2200" b="1">
                <a:solidFill>
                  <a:srgbClr val="EC008C"/>
                </a:solidFill>
              </a:rPr>
              <a:t>Dacă ați cedat ispitei în trecut, în ce fel vă puteți pregăti pentru a birui o ispită viitoare?</a:t>
            </a:r>
            <a:endParaRPr lang="en-GB" sz="2200" b="1">
              <a:solidFill>
                <a:srgbClr val="EC008C"/>
              </a:solidFill>
            </a:endParaRPr>
          </a:p>
        </p:txBody>
      </p:sp>
      <p:sp>
        <p:nvSpPr>
          <p:cNvPr id="23556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6 | </a:t>
            </a:r>
            <a:r>
              <a:rPr lang="ro-RO" sz="1100" b="1">
                <a:solidFill>
                  <a:schemeClr val="bg1"/>
                </a:solidFill>
              </a:rPr>
              <a:t>DĂRÂMAREA ÎNTĂRITURILOR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K:\Alex White\SESSIONS(5,6,7)\StarEyes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48300" y="785813"/>
            <a:ext cx="2695575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TextBox 2"/>
          <p:cNvSpPr txBox="1">
            <a:spLocks noChangeArrowheads="1"/>
          </p:cNvSpPr>
          <p:nvPr/>
        </p:nvSpPr>
        <p:spPr bwMode="auto">
          <a:xfrm>
            <a:off x="539750" y="1031875"/>
            <a:ext cx="688975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Efecte ale întăriturilor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24580" name="Rectangle 1"/>
          <p:cNvSpPr>
            <a:spLocks noChangeArrowheads="1"/>
          </p:cNvSpPr>
          <p:nvPr/>
        </p:nvSpPr>
        <p:spPr bwMode="auto">
          <a:xfrm>
            <a:off x="539750" y="1927225"/>
            <a:ext cx="6929438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Perspectivă greșită asupra realității.</a:t>
            </a:r>
            <a:endParaRPr lang="en-GB" sz="2200" b="1" dirty="0">
              <a:solidFill>
                <a:srgbClr val="EC008C"/>
              </a:solidFill>
            </a:endParaRPr>
          </a:p>
        </p:txBody>
      </p:sp>
      <p:sp>
        <p:nvSpPr>
          <p:cNvPr id="24581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6 | </a:t>
            </a:r>
            <a:r>
              <a:rPr lang="ro-RO" sz="1100" b="1">
                <a:solidFill>
                  <a:schemeClr val="bg1"/>
                </a:solidFill>
              </a:rPr>
              <a:t>DĂRÂMAREA ÎNTĂRITURILOR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ChangeArrowheads="1"/>
          </p:cNvSpPr>
          <p:nvPr/>
        </p:nvSpPr>
        <p:spPr bwMode="auto">
          <a:xfrm>
            <a:off x="539750" y="1911350"/>
            <a:ext cx="7747000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sz="2400" b="1">
                <a:solidFill>
                  <a:srgbClr val="EC008C"/>
                </a:solidFill>
              </a:rPr>
              <a:t>Cât sunt de sus cerurile față de pământ, atât de sus sunt căile Mele față de căile voastre și gândurile Mele față de gândurile voastre.</a:t>
            </a:r>
            <a:r>
              <a:rPr lang="ro-RO" sz="2400" b="1">
                <a:solidFill>
                  <a:srgbClr val="EC008C"/>
                </a:solidFill>
              </a:rPr>
              <a:t>		                                                  </a:t>
            </a:r>
            <a:r>
              <a:rPr lang="ro-RO" sz="1600" b="1">
                <a:solidFill>
                  <a:srgbClr val="EC008C"/>
                </a:solidFill>
              </a:rPr>
              <a:t>							</a:t>
            </a:r>
            <a:r>
              <a:rPr lang="en-GB" sz="1600" b="1">
                <a:solidFill>
                  <a:srgbClr val="6D6F71"/>
                </a:solidFill>
              </a:rPr>
              <a:t>(Isaia 55:9)</a:t>
            </a:r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6 | </a:t>
            </a:r>
            <a:r>
              <a:rPr lang="ro-RO" sz="1100" b="1">
                <a:solidFill>
                  <a:schemeClr val="bg1"/>
                </a:solidFill>
              </a:rPr>
              <a:t>DĂRÂMAREA ÎNTĂRITURILOR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"/>
          <p:cNvSpPr>
            <a:spLocks noChangeArrowheads="1"/>
          </p:cNvSpPr>
          <p:nvPr/>
        </p:nvSpPr>
        <p:spPr bwMode="auto">
          <a:xfrm>
            <a:off x="539750" y="1931988"/>
            <a:ext cx="6818313" cy="134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sz="2200" b="1">
                <a:solidFill>
                  <a:srgbClr val="EC008C"/>
                </a:solidFill>
              </a:rPr>
              <a:t>Încrede-te în Domnul din toată inima ta și nu te bizui pe înțel</a:t>
            </a:r>
            <a:r>
              <a:rPr lang="ro-RO" sz="2200" b="1">
                <a:solidFill>
                  <a:srgbClr val="EC008C"/>
                </a:solidFill>
              </a:rPr>
              <a:t>e</a:t>
            </a:r>
            <a:r>
              <a:rPr lang="vi-VN" sz="2200" b="1">
                <a:solidFill>
                  <a:srgbClr val="EC008C"/>
                </a:solidFill>
              </a:rPr>
              <a:t>pciunea ta. Recunoaște-L în toate căile tale și El îți va netezi cărările </a:t>
            </a:r>
            <a:r>
              <a:rPr lang="ro-RO" sz="2200" b="1">
                <a:solidFill>
                  <a:srgbClr val="EC008C"/>
                </a:solidFill>
              </a:rPr>
              <a:t>		</a:t>
            </a:r>
            <a:r>
              <a:rPr lang="ro-RO" sz="1600" b="1">
                <a:solidFill>
                  <a:srgbClr val="EC008C"/>
                </a:solidFill>
              </a:rPr>
              <a:t>				</a:t>
            </a:r>
            <a:r>
              <a:rPr lang="en-US" sz="1600" b="1">
                <a:solidFill>
                  <a:srgbClr val="6D6F71"/>
                </a:solidFill>
              </a:rPr>
              <a:t>	(Proverb</a:t>
            </a:r>
            <a:r>
              <a:rPr lang="ro-RO" sz="1600" b="1">
                <a:solidFill>
                  <a:srgbClr val="6D6F71"/>
                </a:solidFill>
              </a:rPr>
              <a:t>e</a:t>
            </a:r>
            <a:r>
              <a:rPr lang="en-US" sz="1600" b="1">
                <a:solidFill>
                  <a:srgbClr val="6D6F71"/>
                </a:solidFill>
              </a:rPr>
              <a:t> 3:5-6)</a:t>
            </a:r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6 | </a:t>
            </a:r>
            <a:r>
              <a:rPr lang="ro-RO" sz="1100" b="1">
                <a:solidFill>
                  <a:schemeClr val="bg1"/>
                </a:solidFill>
              </a:rPr>
              <a:t>DĂRÂMAREA ÎNTĂRITURILOR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K:\Alex White\SESSIONS(5,6,7)\StarEyes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05425" y="785813"/>
            <a:ext cx="2695575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TextBox 2"/>
          <p:cNvSpPr txBox="1">
            <a:spLocks noChangeArrowheads="1"/>
          </p:cNvSpPr>
          <p:nvPr/>
        </p:nvSpPr>
        <p:spPr bwMode="auto">
          <a:xfrm>
            <a:off x="539750" y="1031875"/>
            <a:ext cx="688975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Efecte ale întăriturilor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27652" name="Rectangle 1"/>
          <p:cNvSpPr>
            <a:spLocks noChangeArrowheads="1"/>
          </p:cNvSpPr>
          <p:nvPr/>
        </p:nvSpPr>
        <p:spPr bwMode="auto">
          <a:xfrm>
            <a:off x="395288" y="1927225"/>
            <a:ext cx="6929437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Perspectivă greșită asupra realității.</a:t>
            </a:r>
            <a:endParaRPr lang="en-GB" sz="2200" b="1" dirty="0">
              <a:solidFill>
                <a:srgbClr val="EC008C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Alegeri greșite.</a:t>
            </a:r>
            <a:endParaRPr lang="en-GB" sz="2200" b="1" dirty="0">
              <a:solidFill>
                <a:srgbClr val="EC008C"/>
              </a:solidFill>
            </a:endParaRPr>
          </a:p>
        </p:txBody>
      </p:sp>
      <p:sp>
        <p:nvSpPr>
          <p:cNvPr id="27653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6 | </a:t>
            </a:r>
            <a:r>
              <a:rPr lang="ro-RO" sz="1100" b="1">
                <a:solidFill>
                  <a:schemeClr val="bg1"/>
                </a:solidFill>
              </a:rPr>
              <a:t>DĂRÂMAREA ÎNTĂRITURILOR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K:\Alex White\SESSIONS(5,6,7)\CliffMan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750" y="785813"/>
            <a:ext cx="6111875" cy="420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6 | </a:t>
            </a:r>
            <a:r>
              <a:rPr lang="ro-RO" sz="1100" b="1">
                <a:solidFill>
                  <a:schemeClr val="bg1"/>
                </a:solidFill>
              </a:rPr>
              <a:t>DĂRÂMAREA ÎNTĂRITURILOR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  <p:sp>
        <p:nvSpPr>
          <p:cNvPr id="10" name="Trapezoid 9"/>
          <p:cNvSpPr/>
          <p:nvPr/>
        </p:nvSpPr>
        <p:spPr>
          <a:xfrm rot="21420934" flipV="1">
            <a:off x="4933950" y="1128713"/>
            <a:ext cx="1139825" cy="650875"/>
          </a:xfrm>
          <a:prstGeom prst="trapezoid">
            <a:avLst>
              <a:gd name="adj" fmla="val 14245"/>
            </a:avLst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 dirty="0"/>
          </a:p>
        </p:txBody>
      </p:sp>
      <p:sp>
        <p:nvSpPr>
          <p:cNvPr id="28677" name="TextBox 11"/>
          <p:cNvSpPr txBox="1">
            <a:spLocks noChangeArrowheads="1"/>
          </p:cNvSpPr>
          <p:nvPr/>
        </p:nvSpPr>
        <p:spPr bwMode="auto">
          <a:xfrm rot="-206928">
            <a:off x="4803775" y="1171575"/>
            <a:ext cx="136842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o-RO" b="1" dirty="0">
                <a:solidFill>
                  <a:srgbClr val="FF0000"/>
                </a:solidFill>
              </a:rPr>
              <a:t>PERICOL</a:t>
            </a:r>
            <a:endParaRPr lang="ro-RO" sz="1200" b="1" dirty="0">
              <a:solidFill>
                <a:srgbClr val="FF0000"/>
              </a:solidFill>
            </a:endParaRPr>
          </a:p>
          <a:p>
            <a:pPr algn="ctr"/>
            <a:r>
              <a:rPr lang="ro-RO" sz="1200" b="1"/>
              <a:t>PRĂPASTIE!</a:t>
            </a:r>
            <a:endParaRPr lang="ro-RO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K:\Alex White\SESSIONS(5,6,7)\MapMan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750" y="815975"/>
            <a:ext cx="6215063" cy="418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6 | </a:t>
            </a:r>
            <a:r>
              <a:rPr lang="ro-RO" sz="1100" b="1">
                <a:solidFill>
                  <a:schemeClr val="bg1"/>
                </a:solidFill>
              </a:rPr>
              <a:t>DĂRÂMAREA ÎNTĂRITURILOR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  <p:sp>
        <p:nvSpPr>
          <p:cNvPr id="5" name="Trapezoid 4"/>
          <p:cNvSpPr/>
          <p:nvPr/>
        </p:nvSpPr>
        <p:spPr>
          <a:xfrm rot="21420934" flipV="1">
            <a:off x="4933950" y="1128713"/>
            <a:ext cx="1139825" cy="650875"/>
          </a:xfrm>
          <a:prstGeom prst="trapezoid">
            <a:avLst>
              <a:gd name="adj" fmla="val 14245"/>
            </a:avLst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 dirty="0"/>
          </a:p>
        </p:txBody>
      </p:sp>
      <p:sp>
        <p:nvSpPr>
          <p:cNvPr id="29701" name="TextBox 5"/>
          <p:cNvSpPr txBox="1">
            <a:spLocks noChangeArrowheads="1"/>
          </p:cNvSpPr>
          <p:nvPr/>
        </p:nvSpPr>
        <p:spPr bwMode="auto">
          <a:xfrm rot="-206928">
            <a:off x="4803775" y="1171575"/>
            <a:ext cx="136842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o-RO" b="1" dirty="0">
                <a:solidFill>
                  <a:srgbClr val="FF0000"/>
                </a:solidFill>
              </a:rPr>
              <a:t>PERICOL</a:t>
            </a:r>
            <a:endParaRPr lang="ro-RO" sz="1200" b="1" dirty="0">
              <a:solidFill>
                <a:srgbClr val="FF0000"/>
              </a:solidFill>
            </a:endParaRPr>
          </a:p>
          <a:p>
            <a:pPr algn="ctr"/>
            <a:r>
              <a:rPr lang="ro-RO" sz="1200" b="1" dirty="0"/>
              <a:t>PRĂPASTIE!</a:t>
            </a:r>
            <a:endParaRPr lang="ro-RO" dirty="0"/>
          </a:p>
        </p:txBody>
      </p:sp>
      <p:sp>
        <p:nvSpPr>
          <p:cNvPr id="29702" name="TextBox 6"/>
          <p:cNvSpPr txBox="1">
            <a:spLocks noChangeArrowheads="1"/>
          </p:cNvSpPr>
          <p:nvPr/>
        </p:nvSpPr>
        <p:spPr bwMode="auto">
          <a:xfrm rot="-206928">
            <a:off x="4003675" y="1585913"/>
            <a:ext cx="738188" cy="2762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o-RO" sz="1200" b="1"/>
              <a:t>HARTĂ</a:t>
            </a:r>
            <a:endParaRPr lang="ro-RO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ChangeArrowheads="1"/>
          </p:cNvSpPr>
          <p:nvPr/>
        </p:nvSpPr>
        <p:spPr bwMode="auto">
          <a:xfrm>
            <a:off x="539750" y="998538"/>
            <a:ext cx="7143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sz="3000" b="1">
                <a:solidFill>
                  <a:srgbClr val="00AEEF"/>
                </a:solidFill>
              </a:rPr>
              <a:t>Pauză</a:t>
            </a:r>
            <a:r>
              <a:rPr lang="ro-RO" sz="3000" b="1">
                <a:solidFill>
                  <a:srgbClr val="00AEEF"/>
                </a:solidFill>
              </a:rPr>
              <a:t> de meditare </a:t>
            </a:r>
            <a:r>
              <a:rPr lang="en-GB" sz="3000" b="1">
                <a:solidFill>
                  <a:srgbClr val="00AEEF"/>
                </a:solidFill>
              </a:rPr>
              <a:t>3</a:t>
            </a:r>
          </a:p>
        </p:txBody>
      </p:sp>
      <p:sp>
        <p:nvSpPr>
          <p:cNvPr id="30723" name="Rectangle 2"/>
          <p:cNvSpPr>
            <a:spLocks noChangeArrowheads="1"/>
          </p:cNvSpPr>
          <p:nvPr/>
        </p:nvSpPr>
        <p:spPr bwMode="auto">
          <a:xfrm>
            <a:off x="539750" y="1790700"/>
            <a:ext cx="7961313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2200" b="1">
                <a:solidFill>
                  <a:srgbClr val="EC008C"/>
                </a:solidFill>
              </a:rPr>
              <a:t>Cât de ușor vă vine să alegeți să credeți ceea ce spune Dumnezeu că este adevărat, chiar dacă nu simțiți că este adevărat?</a:t>
            </a:r>
            <a:endParaRPr lang="en-US" sz="2200" b="1">
              <a:solidFill>
                <a:srgbClr val="EC008C"/>
              </a:solidFill>
            </a:endParaRPr>
          </a:p>
          <a:p>
            <a:endParaRPr lang="en-US" sz="2200" b="1">
              <a:solidFill>
                <a:srgbClr val="EC008C"/>
              </a:solidFill>
            </a:endParaRPr>
          </a:p>
          <a:p>
            <a:r>
              <a:rPr lang="ro-RO" sz="2200" b="1">
                <a:solidFill>
                  <a:srgbClr val="EC008C"/>
                </a:solidFill>
              </a:rPr>
              <a:t>Puteți da un exemplu când ați făcut lucrul acesta și care a fost rezultatul acelei acțiuni?</a:t>
            </a:r>
            <a:endParaRPr lang="en-US" sz="2200" b="1">
              <a:solidFill>
                <a:srgbClr val="EC008C"/>
              </a:solidFill>
            </a:endParaRPr>
          </a:p>
        </p:txBody>
      </p:sp>
      <p:sp>
        <p:nvSpPr>
          <p:cNvPr id="30724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6 | </a:t>
            </a:r>
            <a:r>
              <a:rPr lang="ro-RO" sz="1100" b="1">
                <a:solidFill>
                  <a:schemeClr val="bg1"/>
                </a:solidFill>
              </a:rPr>
              <a:t>DĂRÂMAREA ÎNTĂRITURILOR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Box 2"/>
          <p:cNvSpPr txBox="1">
            <a:spLocks noChangeArrowheads="1"/>
          </p:cNvSpPr>
          <p:nvPr/>
        </p:nvSpPr>
        <p:spPr bwMode="auto">
          <a:xfrm>
            <a:off x="539750" y="1060450"/>
            <a:ext cx="688975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Dărâmarea întăriturilor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539750" y="1955800"/>
            <a:ext cx="6929438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Verifică </a:t>
            </a:r>
            <a:r>
              <a:rPr lang="ro-RO" sz="2200" b="1" dirty="0">
                <a:solidFill>
                  <a:srgbClr val="6D6F71"/>
                </a:solidFill>
              </a:rPr>
              <a:t>să nu existe viruși!</a:t>
            </a:r>
            <a:endParaRPr lang="en-US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Înnoieșteți </a:t>
            </a:r>
            <a:r>
              <a:rPr lang="ro-RO" sz="2200" b="1" dirty="0">
                <a:solidFill>
                  <a:srgbClr val="6D6F71"/>
                </a:solidFill>
              </a:rPr>
              <a:t>mintea!</a:t>
            </a:r>
            <a:endParaRPr lang="en-US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Fă </a:t>
            </a:r>
            <a:r>
              <a:rPr lang="ro-RO" sz="2200" b="1" dirty="0">
                <a:solidFill>
                  <a:srgbClr val="6D6F71"/>
                </a:solidFill>
              </a:rPr>
              <a:t>orice gând rob!</a:t>
            </a:r>
            <a:endParaRPr lang="en-US" sz="2200" b="1" dirty="0">
              <a:solidFill>
                <a:srgbClr val="6D6F71"/>
              </a:solidFill>
            </a:endParaRPr>
          </a:p>
        </p:txBody>
      </p:sp>
      <p:sp>
        <p:nvSpPr>
          <p:cNvPr id="31748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6 | </a:t>
            </a:r>
            <a:r>
              <a:rPr lang="ro-RO" sz="1100" b="1">
                <a:solidFill>
                  <a:schemeClr val="bg1"/>
                </a:solidFill>
              </a:rPr>
              <a:t>DĂRÂMAREA ÎNTĂRITURILOR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3" descr="FREE!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46375" y="96838"/>
            <a:ext cx="3651250" cy="494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Rectangle 2"/>
          <p:cNvSpPr>
            <a:spLocks noChangeArrowheads="1"/>
          </p:cNvSpPr>
          <p:nvPr/>
        </p:nvSpPr>
        <p:spPr bwMode="auto">
          <a:xfrm>
            <a:off x="5357813" y="4714875"/>
            <a:ext cx="36433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o-RO" sz="1200" b="1">
                <a:solidFill>
                  <a:srgbClr val="6D6F71"/>
                </a:solidFill>
              </a:rPr>
              <a:t>Finalul prezentării</a:t>
            </a:r>
            <a:r>
              <a:rPr lang="en-GB" sz="1200" b="1">
                <a:solidFill>
                  <a:srgbClr val="6D6F71"/>
                </a:solidFill>
              </a:rPr>
              <a:t>, </a:t>
            </a:r>
            <a:r>
              <a:rPr lang="ro-RO" sz="1200" b="1">
                <a:solidFill>
                  <a:srgbClr val="6D6F71"/>
                </a:solidFill>
              </a:rPr>
              <a:t>apasă </a:t>
            </a:r>
            <a:r>
              <a:rPr lang="en-GB" sz="1200" b="1">
                <a:solidFill>
                  <a:srgbClr val="6D6F71"/>
                </a:solidFill>
              </a:rPr>
              <a:t>[esc] </a:t>
            </a:r>
            <a:r>
              <a:rPr lang="ro-RO" sz="1200" b="1">
                <a:solidFill>
                  <a:srgbClr val="6D6F71"/>
                </a:solidFill>
              </a:rPr>
              <a:t>pentru a ieși</a:t>
            </a:r>
            <a:endParaRPr lang="en-GB" sz="1200" b="1">
              <a:solidFill>
                <a:srgbClr val="6D6F71"/>
              </a:solidFill>
            </a:endParaRPr>
          </a:p>
        </p:txBody>
      </p:sp>
    </p:spTree>
  </p:cSld>
  <p:clrMapOvr>
    <a:masterClrMapping/>
  </p:clrMapOvr>
  <p:transition advClick="0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1279</TotalTime>
  <Words>1099</Words>
  <Application>Microsoft Office PowerPoint</Application>
  <PresentationFormat>On-screen Show (16:9)</PresentationFormat>
  <Paragraphs>171</Paragraphs>
  <Slides>31</Slides>
  <Notes>31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  <vt:variant>
        <vt:lpstr>Custom Shows</vt:lpstr>
      </vt:variant>
      <vt:variant>
        <vt:i4>1</vt:i4>
      </vt:variant>
    </vt:vector>
  </HeadingPairs>
  <TitlesOfParts>
    <vt:vector size="35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Dont_Pause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Demolishing strongholds</dc:title>
  <dc:creator>Freedom in Christ</dc:creator>
  <cp:lastModifiedBy>Office ZIZULA</cp:lastModifiedBy>
  <cp:revision>301</cp:revision>
  <dcterms:created xsi:type="dcterms:W3CDTF">2009-05-20T09:05:57Z</dcterms:created>
  <dcterms:modified xsi:type="dcterms:W3CDTF">2026-06-03T18:18:48Z</dcterms:modified>
</cp:coreProperties>
</file>