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4"/>
  </p:notesMasterIdLst>
  <p:sldIdLst>
    <p:sldId id="344" r:id="rId2"/>
    <p:sldId id="258" r:id="rId3"/>
    <p:sldId id="281" r:id="rId4"/>
    <p:sldId id="323" r:id="rId5"/>
    <p:sldId id="324" r:id="rId6"/>
    <p:sldId id="322" r:id="rId7"/>
    <p:sldId id="290" r:id="rId8"/>
    <p:sldId id="341" r:id="rId9"/>
    <p:sldId id="315" r:id="rId10"/>
    <p:sldId id="345" r:id="rId11"/>
    <p:sldId id="267" r:id="rId12"/>
    <p:sldId id="316" r:id="rId13"/>
    <p:sldId id="327" r:id="rId14"/>
    <p:sldId id="329" r:id="rId15"/>
    <p:sldId id="328" r:id="rId16"/>
    <p:sldId id="326" r:id="rId17"/>
    <p:sldId id="330" r:id="rId18"/>
    <p:sldId id="325" r:id="rId19"/>
    <p:sldId id="331" r:id="rId20"/>
    <p:sldId id="346" r:id="rId21"/>
    <p:sldId id="332" r:id="rId22"/>
    <p:sldId id="289" r:id="rId23"/>
    <p:sldId id="334" r:id="rId24"/>
    <p:sldId id="333" r:id="rId25"/>
    <p:sldId id="342" r:id="rId26"/>
    <p:sldId id="337" r:id="rId27"/>
    <p:sldId id="336" r:id="rId28"/>
    <p:sldId id="335" r:id="rId29"/>
    <p:sldId id="338" r:id="rId30"/>
    <p:sldId id="348" r:id="rId31"/>
    <p:sldId id="347" r:id="rId32"/>
    <p:sldId id="288" r:id="rId33"/>
  </p:sldIdLst>
  <p:sldSz cx="9144000" cy="5143500" type="screen16x9"/>
  <p:notesSz cx="6858000" cy="9144000"/>
  <p:custShowLst>
    <p:custShow name="Dont_Pause" id="0">
      <p:sldLst>
        <p:sld r:id="rId3"/>
        <p:sld r:id="rId4"/>
        <p:sld r:id="rId5"/>
        <p:sld r:id="rId6"/>
        <p:sld r:id="rId7"/>
        <p:sld r:id="rId8"/>
        <p:sld r:id="rId9"/>
        <p:sld r:id="rId10"/>
        <p:sld r:id="rId12"/>
        <p:sld r:id="rId13"/>
        <p:sld r:id="rId14"/>
        <p:sld r:id="rId15"/>
        <p:sld r:id="rId16"/>
        <p:sld r:id="rId17"/>
        <p:sld r:id="rId18"/>
        <p:sld r:id="rId19"/>
        <p:sld r:id="rId21"/>
        <p:sld r:id="rId22"/>
        <p:sld r:id="rId23"/>
        <p:sld r:id="rId24"/>
        <p:sld r:id="rId25"/>
        <p:sld r:id="rId26"/>
        <p:sld r:id="rId27"/>
        <p:sld r:id="rId28"/>
        <p:sld r:id="rId29"/>
        <p:sld r:id="rId30"/>
        <p:sld r:id="rId33"/>
      </p:sldLst>
    </p:custShow>
  </p:custShow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EEF"/>
    <a:srgbClr val="6D6F71"/>
    <a:srgbClr val="EC00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426" autoAdjust="0"/>
    <p:restoredTop sz="99283" autoAdjust="0"/>
  </p:normalViewPr>
  <p:slideViewPr>
    <p:cSldViewPr>
      <p:cViewPr varScale="1">
        <p:scale>
          <a:sx n="211" d="100"/>
          <a:sy n="211" d="100"/>
        </p:scale>
        <p:origin x="252" y="17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911E32C-6742-48BE-93B7-DB937DE13107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94A8604-77DE-494E-945B-894F7060AFE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35844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CDCB3F3-3EC9-49BB-8107-1D33474F9388}" type="slidenum">
              <a:rPr lang="en-GB" sz="1200"/>
              <a:pPr algn="r"/>
              <a:t>1</a:t>
            </a:fld>
            <a:endParaRPr lang="en-GB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5250C77-7A1F-4405-9B80-A6FE145BEE61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F156EC4-F840-422A-9E25-55C259672B1E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5665896-A75E-4A60-9B37-8363436C7ADE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C3994F6-D338-4B53-BE7F-F47C76D4FF90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480E541-DE2D-4BF1-A985-7D85BA25CE66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419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5A2C61F-3F5E-474A-920B-449EBAD34A66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FDFA72D-2D82-4CB6-ACBF-5612237865E9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FACCC50-BF55-41B1-BC9D-B17B1E513CAF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450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F28BF8C-FC02-4840-8DD2-8C0CD7E1CC17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460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381340-4D19-449F-8463-FA92019DF39B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471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DFA13E8-0C66-476F-9B8B-A7B511ED5642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6274F1F-EA11-461B-B5C2-C7D2674284C5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6219462-2D21-42B7-89B8-8BEFE0928489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94B236B-7E16-4A9A-99B5-51EE0AF06C98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512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254E1B9-5BCB-4D28-A30B-686E90778C23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B3CF441-1379-43F8-9072-D967280F450E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6718ADF-1425-4706-AC5E-EBBF35A9C4EF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542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A4D52E1-8365-4B9A-A9B3-3B49533D1FEC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553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ECE8442-768A-45DF-9D3B-F01C99200033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0FABA29-C2C1-4D30-BD1C-6AF808598468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24FF4A2-BEAB-4AC2-98BF-029EB70D7A0C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583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9233ED4-5920-4007-AAA1-4F240A272E3E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593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5E2E870-E9FF-43A3-B1B5-BA68D856020E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604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D454D27-555F-4AAA-82A2-72990EFF880B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6EEAE9F-F3F1-41A1-AB8D-290798B21EC8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624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4CFCB18-7B8A-4DBA-AE7B-729C8C166DB2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634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E9215AC-72A2-49D2-97BD-9E6C0DFED0FD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645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D8115B2-EDB8-4F7F-AB9F-6DA057B726F8}" type="slidenum">
              <a:rPr lang="en-US" smtClean="0"/>
              <a:pPr/>
              <a:t>29</a:t>
            </a:fld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655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6B8873D-8612-4C3B-9539-5142A3AE11D8}" type="slidenum">
              <a:rPr lang="en-US" smtClean="0"/>
              <a:pPr/>
              <a:t>30</a:t>
            </a:fld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665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3A5F71F-34D4-4B91-9C6D-664662F13095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675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72A818E-4596-4C05-AC74-DAB020884102}" type="slidenum">
              <a:rPr lang="en-US" smtClean="0"/>
              <a:pPr/>
              <a:t>32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338C84-928B-48CA-9A18-831D5AF25B44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E6208C-8819-47D1-A4D2-1576C7CECE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735A-1D35-4D3F-83B3-3ED1F04ED350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4E1894-64D4-470A-8DEF-52DD8BB44E2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739C85-C128-49AF-8EE4-AC84ED4E13E5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A321D5-7417-4C44-996B-D90E78754B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000125"/>
            <a:ext cx="4038600" cy="2828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00125"/>
            <a:ext cx="4038600" cy="2828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91F8AA-2C5E-43AA-A1E5-5C797CC14CD4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F83C03-5558-4568-95A3-552159501A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070107-FCCA-48C2-85DB-A8283AD05BB4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C57754-BEFE-4E69-B1A5-96F2283DC73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D58F6E-5E37-45BA-9039-BE69164E6638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AEBCC-72C1-415F-B7DD-F19DB2E9A7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0E28C9-EEBB-494B-9DEA-D5F80D57BF42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797D54-B624-44F5-BDDF-FC723E54C5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04788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06BAE3-972F-4800-A6D8-EF5467EAD75F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229A3E-5BF7-4847-8FDD-6B2CB477D8A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11103A-5E37-43B2-91A6-146E5CD04EE0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E4A0FF-6C77-4A29-9A18-CDA8F00F23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7C1481-2E12-4741-9A85-611DA1A2A334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3B093C-A665-40ED-ACA7-AF912A455DF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71450"/>
            <a:ext cx="2057400" cy="3657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71450"/>
            <a:ext cx="6019800" cy="36576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6340DB-C179-4F59-89F3-418A030C3D95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396E69-8059-41D0-B8BC-BBA9CDDBFC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8652B19-D26E-4B7A-A36E-057F4FC59230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0E84041-6E3F-4CA5-9C02-BECC894421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Box 4"/>
          <p:cNvSpPr txBox="1">
            <a:spLocks noChangeArrowheads="1"/>
          </p:cNvSpPr>
          <p:nvPr/>
        </p:nvSpPr>
        <p:spPr bwMode="auto">
          <a:xfrm>
            <a:off x="1963738" y="3148013"/>
            <a:ext cx="5214937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o-RO" sz="2200">
                <a:solidFill>
                  <a:schemeClr val="bg1"/>
                </a:solidFill>
              </a:rPr>
              <a:t>SESIUNEA </a:t>
            </a:r>
            <a:r>
              <a:rPr lang="en-GB" sz="2200">
                <a:solidFill>
                  <a:schemeClr val="bg1"/>
                </a:solidFill>
              </a:rPr>
              <a:t>7</a:t>
            </a:r>
            <a:endParaRPr lang="en-US" sz="2200">
              <a:solidFill>
                <a:schemeClr val="bg1"/>
              </a:solidFill>
            </a:endParaRPr>
          </a:p>
        </p:txBody>
      </p:sp>
      <p:sp>
        <p:nvSpPr>
          <p:cNvPr id="2051" name="TextBox 5"/>
          <p:cNvSpPr txBox="1">
            <a:spLocks noChangeArrowheads="1"/>
          </p:cNvSpPr>
          <p:nvPr/>
        </p:nvSpPr>
        <p:spPr bwMode="auto">
          <a:xfrm>
            <a:off x="0" y="2230438"/>
            <a:ext cx="9144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o-RO" sz="3600" b="1">
                <a:solidFill>
                  <a:schemeClr val="bg1"/>
                </a:solidFill>
              </a:rPr>
              <a:t>BĂTĂLIA PENTRU MINTEA NOASTRĂ</a:t>
            </a:r>
            <a:endParaRPr lang="en-GB" sz="3600" b="1">
              <a:solidFill>
                <a:schemeClr val="bg1"/>
              </a:solidFill>
            </a:endParaRPr>
          </a:p>
        </p:txBody>
      </p:sp>
      <p:sp>
        <p:nvSpPr>
          <p:cNvPr id="2052" name="Text Box 5"/>
          <p:cNvSpPr txBox="1">
            <a:spLocks noChangeArrowheads="1"/>
          </p:cNvSpPr>
          <p:nvPr/>
        </p:nvSpPr>
        <p:spPr bwMode="auto">
          <a:xfrm>
            <a:off x="0" y="0"/>
            <a:ext cx="8964613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rgbClr val="6D6F71"/>
              </a:solidFill>
            </a:endParaRPr>
          </a:p>
          <a:p>
            <a:pPr algn="r"/>
            <a:r>
              <a:rPr lang="en-US" sz="1100" b="1">
                <a:solidFill>
                  <a:srgbClr val="6D6F71"/>
                </a:solidFill>
              </a:rPr>
              <a:t>     </a:t>
            </a:r>
            <a:r>
              <a:rPr lang="ro-RO" sz="1100" b="1">
                <a:solidFill>
                  <a:srgbClr val="6D6F71"/>
                </a:solidFill>
              </a:rPr>
              <a:t>LIBERTATE ÎN CRISTOS </a:t>
            </a:r>
            <a:r>
              <a:rPr lang="en-US" sz="1100" b="1">
                <a:solidFill>
                  <a:srgbClr val="6D6F71"/>
                </a:solidFill>
              </a:rPr>
              <a:t>| </a:t>
            </a:r>
            <a:r>
              <a:rPr lang="ro-RO" sz="1100" b="1">
                <a:solidFill>
                  <a:srgbClr val="6D6F71"/>
                </a:solidFill>
              </a:rPr>
              <a:t>SESIUNEA </a:t>
            </a:r>
            <a:r>
              <a:rPr lang="en-US" sz="1100" b="1">
                <a:solidFill>
                  <a:srgbClr val="6D6F71"/>
                </a:solidFill>
              </a:rPr>
              <a:t>7 | </a:t>
            </a:r>
            <a:r>
              <a:rPr lang="ro-RO" sz="1100" b="1">
                <a:solidFill>
                  <a:srgbClr val="6D6F71"/>
                </a:solidFill>
              </a:rPr>
              <a:t>BĂTĂLIA PENTRU MINTEA NOASTRĂ</a:t>
            </a:r>
            <a:endParaRPr lang="en-US" sz="1100" b="1">
              <a:solidFill>
                <a:srgbClr val="6D6F71"/>
              </a:solidFill>
            </a:endParaRPr>
          </a:p>
          <a:p>
            <a:endParaRPr lang="en-GB" sz="1100" b="1">
              <a:solidFill>
                <a:srgbClr val="6D6F71"/>
              </a:solidFill>
            </a:endParaRPr>
          </a:p>
        </p:txBody>
      </p:sp>
      <p:sp>
        <p:nvSpPr>
          <p:cNvPr id="2053" name="Rectangle 2">
            <a:hlinkClick r:id="" action="ppaction://customshow?id=0"/>
          </p:cNvPr>
          <p:cNvSpPr>
            <a:spLocks noChangeArrowheads="1"/>
          </p:cNvSpPr>
          <p:nvPr/>
        </p:nvSpPr>
        <p:spPr bwMode="auto">
          <a:xfrm>
            <a:off x="4859338" y="4714875"/>
            <a:ext cx="414178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o-RO" sz="1200" b="1">
                <a:solidFill>
                  <a:srgbClr val="6D6F71"/>
                </a:solidFill>
              </a:rPr>
              <a:t>Clic aici pentru vizualizare fără „Pauză de meditare”</a:t>
            </a:r>
            <a:endParaRPr lang="en-GB" sz="1200" b="1">
              <a:solidFill>
                <a:srgbClr val="6D6F7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K:\Alex White\SESSIONS(5,6,7)\BullsEye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86063" y="857250"/>
            <a:ext cx="32004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7 | </a:t>
            </a:r>
            <a:r>
              <a:rPr lang="ro-RO" sz="1100" b="1">
                <a:solidFill>
                  <a:schemeClr val="bg1"/>
                </a:solidFill>
              </a:rPr>
              <a:t>BĂTĂLIA PENTRU MINTEA NOASTRĂ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K:\Alex White\SESSIONS(5,6,7)\Bum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 l="32079"/>
          <a:stretch>
            <a:fillRect/>
          </a:stretch>
        </p:blipFill>
        <p:spPr bwMode="auto">
          <a:xfrm>
            <a:off x="1285875" y="852488"/>
            <a:ext cx="6572250" cy="4164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7 | </a:t>
            </a:r>
            <a:r>
              <a:rPr lang="ro-RO" sz="1100" b="1">
                <a:solidFill>
                  <a:schemeClr val="bg1"/>
                </a:solidFill>
              </a:rPr>
              <a:t>BĂTĂLIA PENTRU MINTEA NOASTRĂ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Box 2"/>
          <p:cNvSpPr txBox="1">
            <a:spLocks noChangeArrowheads="1"/>
          </p:cNvSpPr>
          <p:nvPr/>
        </p:nvSpPr>
        <p:spPr bwMode="auto">
          <a:xfrm>
            <a:off x="539750" y="868363"/>
            <a:ext cx="688975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Satan, înșelătorul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539750" y="1763713"/>
            <a:ext cx="7532688" cy="2128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  <a:spcAft>
                <a:spcPts val="663"/>
              </a:spcAft>
              <a:defRPr/>
            </a:pPr>
            <a:r>
              <a:rPr lang="ro-RO" sz="2200" b="1" dirty="0">
                <a:solidFill>
                  <a:srgbClr val="EC008C"/>
                </a:solidFill>
                <a:latin typeface="Arial" pitchFamily="34" charset="0"/>
                <a:cs typeface="Arial" pitchFamily="34" charset="0"/>
              </a:rPr>
              <a:t>Satan nu este ca Dumnezeu:</a:t>
            </a:r>
            <a:endParaRPr lang="en-US" sz="2200" b="1" dirty="0">
              <a:solidFill>
                <a:srgbClr val="EC008C"/>
              </a:solidFill>
              <a:latin typeface="Arial" pitchFamily="34" charset="0"/>
              <a:cs typeface="Arial" pitchFamily="34" charset="0"/>
            </a:endParaRPr>
          </a:p>
          <a:p>
            <a:pPr marL="723900">
              <a:defRPr/>
            </a:pPr>
            <a:r>
              <a:rPr lang="ro-RO" sz="2200" b="1" dirty="0">
                <a:solidFill>
                  <a:srgbClr val="6D6F71"/>
                </a:solidFill>
                <a:latin typeface="Arial" pitchFamily="34" charset="0"/>
                <a:cs typeface="Arial" pitchFamily="34" charset="0"/>
              </a:rPr>
              <a:t>Satan este o ființă creată – Dumnezeu este Creatorul.</a:t>
            </a:r>
            <a:endParaRPr lang="en-US" sz="2200" b="1" dirty="0">
              <a:solidFill>
                <a:srgbClr val="6D6F71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ct val="75000"/>
              </a:spcBef>
              <a:defRPr/>
            </a:pPr>
            <a:r>
              <a:rPr lang="ro-RO" sz="2200" b="1" dirty="0">
                <a:solidFill>
                  <a:srgbClr val="EC008C"/>
                </a:solidFill>
                <a:latin typeface="Arial" pitchFamily="34" charset="0"/>
                <a:cs typeface="Arial" pitchFamily="34" charset="0"/>
              </a:rPr>
              <a:t>Satan poate fi doar într-un singur loc la un anumit moment.</a:t>
            </a:r>
            <a:endParaRPr lang="en-US" sz="2200" b="1" dirty="0">
              <a:solidFill>
                <a:srgbClr val="EC008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124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7 | </a:t>
            </a:r>
            <a:r>
              <a:rPr lang="ro-RO" sz="1100" b="1">
                <a:solidFill>
                  <a:schemeClr val="bg1"/>
                </a:solidFill>
              </a:rPr>
              <a:t>BĂTĂLIA PENTRU MINTEA NOASTRĂ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539750" y="1782763"/>
            <a:ext cx="7461250" cy="307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663"/>
              </a:spcAft>
              <a:defRPr/>
            </a:pPr>
            <a:r>
              <a:rPr lang="ro-RO" sz="2200" b="1" dirty="0">
                <a:solidFill>
                  <a:srgbClr val="EC008C"/>
                </a:solidFill>
                <a:latin typeface="Arial" pitchFamily="34" charset="0"/>
                <a:cs typeface="Arial" pitchFamily="34" charset="0"/>
              </a:rPr>
              <a:t>Puterea și autoritatea lui Satan nici măcar nu se pot compara cu ale lui Dumnezeu</a:t>
            </a:r>
            <a:r>
              <a:rPr lang="en-US" sz="2200" b="1" dirty="0">
                <a:solidFill>
                  <a:srgbClr val="EC008C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marL="900113">
              <a:spcAft>
                <a:spcPts val="663"/>
              </a:spcAft>
              <a:defRPr/>
            </a:pPr>
            <a:r>
              <a:rPr lang="ro-RO" sz="2200" b="1" dirty="0">
                <a:solidFill>
                  <a:srgbClr val="6D6F71"/>
                </a:solidFill>
                <a:latin typeface="Arial" pitchFamily="34" charset="0"/>
                <a:cs typeface="Arial" pitchFamily="34" charset="0"/>
              </a:rPr>
              <a:t>Isus l-a dezarmat pe Satan </a:t>
            </a:r>
            <a:r>
              <a:rPr lang="en-US" sz="1600" b="1" dirty="0">
                <a:solidFill>
                  <a:srgbClr val="6D6F71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ro-RO" sz="1600" b="1" dirty="0">
                <a:solidFill>
                  <a:srgbClr val="6D6F71"/>
                </a:solidFill>
                <a:latin typeface="Arial" pitchFamily="34" charset="0"/>
                <a:cs typeface="Arial" pitchFamily="34" charset="0"/>
              </a:rPr>
              <a:t>Coloseni </a:t>
            </a:r>
            <a:r>
              <a:rPr lang="en-US" sz="1600" b="1" dirty="0">
                <a:solidFill>
                  <a:srgbClr val="6D6F71"/>
                </a:solidFill>
                <a:latin typeface="Arial" pitchFamily="34" charset="0"/>
                <a:cs typeface="Arial" pitchFamily="34" charset="0"/>
              </a:rPr>
              <a:t>2:15)</a:t>
            </a:r>
          </a:p>
          <a:p>
            <a:pPr marL="900113">
              <a:spcAft>
                <a:spcPts val="663"/>
              </a:spcAft>
              <a:defRPr/>
            </a:pPr>
            <a:r>
              <a:rPr lang="ro-RO" sz="2200" b="1" dirty="0">
                <a:solidFill>
                  <a:srgbClr val="6D6F71"/>
                </a:solidFill>
                <a:latin typeface="Arial" pitchFamily="34" charset="0"/>
                <a:cs typeface="Arial" pitchFamily="34" charset="0"/>
              </a:rPr>
              <a:t>Satan nu poate acționa decât în cadrul unor limite stabilite de Dumnezeu </a:t>
            </a:r>
            <a:r>
              <a:rPr lang="en-US" sz="1600" b="1" dirty="0">
                <a:solidFill>
                  <a:srgbClr val="6D6F71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ro-RO" sz="1600" b="1" dirty="0">
                <a:solidFill>
                  <a:srgbClr val="6D6F71"/>
                </a:solidFill>
                <a:latin typeface="Arial" pitchFamily="34" charset="0"/>
                <a:cs typeface="Arial" pitchFamily="34" charset="0"/>
              </a:rPr>
              <a:t>Iuda </a:t>
            </a:r>
            <a:r>
              <a:rPr lang="en-US" sz="1600" b="1" dirty="0">
                <a:solidFill>
                  <a:srgbClr val="6D6F71"/>
                </a:solidFill>
                <a:latin typeface="Arial" pitchFamily="34" charset="0"/>
                <a:cs typeface="Arial" pitchFamily="34" charset="0"/>
              </a:rPr>
              <a:t>1:6)</a:t>
            </a:r>
          </a:p>
          <a:p>
            <a:pPr>
              <a:spcBef>
                <a:spcPct val="75000"/>
              </a:spcBef>
              <a:spcAft>
                <a:spcPts val="663"/>
              </a:spcAft>
              <a:defRPr/>
            </a:pPr>
            <a:r>
              <a:rPr lang="ro-RO" sz="2200" b="1" dirty="0">
                <a:solidFill>
                  <a:srgbClr val="EC008C"/>
                </a:solidFill>
                <a:latin typeface="Arial" pitchFamily="34" charset="0"/>
                <a:cs typeface="Arial" pitchFamily="34" charset="0"/>
              </a:rPr>
              <a:t>Satan nu cunoaște totul</a:t>
            </a:r>
            <a:r>
              <a:rPr lang="en-US" sz="2200" b="1" dirty="0">
                <a:solidFill>
                  <a:srgbClr val="EC008C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marL="900113">
              <a:spcAft>
                <a:spcPts val="663"/>
              </a:spcAft>
              <a:defRPr/>
            </a:pPr>
            <a:r>
              <a:rPr lang="ro-RO" sz="2200" b="1" dirty="0">
                <a:solidFill>
                  <a:srgbClr val="6D6F71"/>
                </a:solidFill>
                <a:latin typeface="Arial" pitchFamily="34" charset="0"/>
                <a:cs typeface="Arial" pitchFamily="34" charset="0"/>
              </a:rPr>
              <a:t>Visul regelui Nebucadnețar </a:t>
            </a:r>
            <a:r>
              <a:rPr lang="en-US" sz="1600" b="1" dirty="0">
                <a:solidFill>
                  <a:srgbClr val="6D6F71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ro-RO" sz="1600" b="1" dirty="0">
                <a:solidFill>
                  <a:srgbClr val="6D6F71"/>
                </a:solidFill>
                <a:latin typeface="Arial" pitchFamily="34" charset="0"/>
                <a:cs typeface="Arial" pitchFamily="34" charset="0"/>
              </a:rPr>
              <a:t>Daniel </a:t>
            </a:r>
            <a:r>
              <a:rPr lang="en-US" sz="1600" b="1" dirty="0">
                <a:solidFill>
                  <a:srgbClr val="6D6F71"/>
                </a:solidFill>
                <a:latin typeface="Arial" pitchFamily="34" charset="0"/>
                <a:cs typeface="Arial" pitchFamily="34" charset="0"/>
              </a:rPr>
              <a:t>2)</a:t>
            </a:r>
          </a:p>
        </p:txBody>
      </p:sp>
      <p:sp>
        <p:nvSpPr>
          <p:cNvPr id="6147" name="TextBox 2"/>
          <p:cNvSpPr txBox="1">
            <a:spLocks noChangeArrowheads="1"/>
          </p:cNvSpPr>
          <p:nvPr/>
        </p:nvSpPr>
        <p:spPr bwMode="auto">
          <a:xfrm>
            <a:off x="539750" y="868363"/>
            <a:ext cx="688975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Satan, înșelătorul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6148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7 | </a:t>
            </a:r>
            <a:r>
              <a:rPr lang="ro-RO" sz="1100" b="1">
                <a:solidFill>
                  <a:schemeClr val="bg1"/>
                </a:solidFill>
              </a:rPr>
              <a:t>BĂTĂLIA PENTRU MINTEA NOASTRĂ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Box 2"/>
          <p:cNvSpPr txBox="1">
            <a:spLocks noChangeArrowheads="1"/>
          </p:cNvSpPr>
          <p:nvPr/>
        </p:nvSpPr>
        <p:spPr bwMode="auto">
          <a:xfrm>
            <a:off x="539750" y="1016000"/>
            <a:ext cx="688975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Cum acționează Satan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539750" y="1911350"/>
            <a:ext cx="7747000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  <a:defRPr/>
            </a:pPr>
            <a:r>
              <a:rPr lang="ro-RO" sz="2200" b="1" dirty="0">
                <a:solidFill>
                  <a:srgbClr val="EC008C"/>
                </a:solidFill>
                <a:latin typeface="Arial" pitchFamily="34" charset="0"/>
                <a:cs typeface="Arial" pitchFamily="34" charset="0"/>
              </a:rPr>
              <a:t>Printr-o rețea organizată de îngeri căzuți</a:t>
            </a:r>
            <a:endParaRPr lang="en-GB" sz="2200" b="1" dirty="0">
              <a:solidFill>
                <a:srgbClr val="EC008C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ct val="75000"/>
              </a:spcBef>
              <a:defRPr/>
            </a:pPr>
            <a:r>
              <a:rPr lang="ro-RO" sz="2200" b="1" dirty="0">
                <a:solidFill>
                  <a:srgbClr val="EC008C"/>
                </a:solidFill>
                <a:latin typeface="Arial" pitchFamily="34" charset="0"/>
                <a:cs typeface="Arial" pitchFamily="34" charset="0"/>
              </a:rPr>
              <a:t>Punând gânduri în mințile noastre</a:t>
            </a:r>
            <a:r>
              <a:rPr lang="en-GB" sz="2200" b="1" dirty="0">
                <a:solidFill>
                  <a:srgbClr val="EC008C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marL="723900">
              <a:spcBef>
                <a:spcPts val="663"/>
              </a:spcBef>
              <a:defRPr/>
            </a:pPr>
            <a:r>
              <a:rPr lang="vi-VN" sz="2200" b="1" dirty="0">
                <a:solidFill>
                  <a:srgbClr val="6D6F71"/>
                </a:solidFill>
                <a:latin typeface="Arial" pitchFamily="34" charset="0"/>
                <a:cs typeface="Arial" pitchFamily="34" charset="0"/>
              </a:rPr>
              <a:t>„Duhul spune lămurit că, în vremurile din urmă, unii se vor lepăda de credință, ca să se alipească de duhuri înșelătoare și de învățăturile dracilor.”</a:t>
            </a:r>
            <a:r>
              <a:rPr lang="ro-RO" sz="2200" b="1" dirty="0">
                <a:solidFill>
                  <a:srgbClr val="6D6F71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ro-RO" sz="1600" b="1" dirty="0">
                <a:solidFill>
                  <a:srgbClr val="6D6F71"/>
                </a:solidFill>
                <a:latin typeface="Arial" pitchFamily="34" charset="0"/>
                <a:cs typeface="Arial" pitchFamily="34" charset="0"/>
              </a:rPr>
              <a:t>					</a:t>
            </a:r>
            <a:r>
              <a:rPr lang="en-GB" sz="1600" b="1" dirty="0">
                <a:solidFill>
                  <a:srgbClr val="6D6F71"/>
                </a:solidFill>
                <a:latin typeface="Arial" pitchFamily="34" charset="0"/>
                <a:cs typeface="Arial" pitchFamily="34" charset="0"/>
              </a:rPr>
              <a:t>	(1 </a:t>
            </a:r>
            <a:r>
              <a:rPr lang="ro-RO" sz="1600" b="1" dirty="0">
                <a:solidFill>
                  <a:srgbClr val="6D6F71"/>
                </a:solidFill>
                <a:latin typeface="Arial" pitchFamily="34" charset="0"/>
                <a:cs typeface="Arial" pitchFamily="34" charset="0"/>
              </a:rPr>
              <a:t>Timotei </a:t>
            </a:r>
            <a:r>
              <a:rPr lang="en-GB" sz="1600" b="1" dirty="0">
                <a:solidFill>
                  <a:srgbClr val="6D6F71"/>
                </a:solidFill>
                <a:latin typeface="Arial" pitchFamily="34" charset="0"/>
                <a:cs typeface="Arial" pitchFamily="34" charset="0"/>
              </a:rPr>
              <a:t>4:1)</a:t>
            </a:r>
          </a:p>
        </p:txBody>
      </p:sp>
      <p:sp>
        <p:nvSpPr>
          <p:cNvPr id="7172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7 | </a:t>
            </a:r>
            <a:r>
              <a:rPr lang="ro-RO" sz="1100" b="1">
                <a:solidFill>
                  <a:schemeClr val="bg1"/>
                </a:solidFill>
              </a:rPr>
              <a:t>BĂTĂLIA PENTRU MINTEA NOASTRĂ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Box 2"/>
          <p:cNvSpPr txBox="1">
            <a:spLocks noChangeArrowheads="1"/>
          </p:cNvSpPr>
          <p:nvPr/>
        </p:nvSpPr>
        <p:spPr bwMode="auto">
          <a:xfrm>
            <a:off x="539750" y="1017588"/>
            <a:ext cx="688975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Punând gânduri în mințile noastre</a:t>
            </a:r>
            <a:endParaRPr lang="en-US" sz="3000" b="1">
              <a:solidFill>
                <a:srgbClr val="00AEEF"/>
              </a:solidFill>
            </a:endParaRPr>
          </a:p>
        </p:txBody>
      </p:sp>
      <p:sp>
        <p:nvSpPr>
          <p:cNvPr id="8195" name="Rectangle 1"/>
          <p:cNvSpPr>
            <a:spLocks noChangeArrowheads="1"/>
          </p:cNvSpPr>
          <p:nvPr/>
        </p:nvSpPr>
        <p:spPr bwMode="auto">
          <a:xfrm>
            <a:off x="539750" y="1912938"/>
            <a:ext cx="6929438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vi-VN" sz="2200" b="1">
                <a:solidFill>
                  <a:srgbClr val="EC008C"/>
                </a:solidFill>
              </a:rPr>
              <a:t>„Satana s-a sculat împotriva lui Israel și a ațâțat pe David să facă numărătoarea lui Israel.”</a:t>
            </a:r>
            <a:r>
              <a:rPr lang="ro-RO" sz="2200" b="1">
                <a:solidFill>
                  <a:srgbClr val="EC008C"/>
                </a:solidFill>
              </a:rPr>
              <a:t>	</a:t>
            </a:r>
            <a:r>
              <a:rPr lang="ro-RO" sz="1600" b="1">
                <a:solidFill>
                  <a:srgbClr val="EC008C"/>
                </a:solidFill>
              </a:rPr>
              <a:t>				</a:t>
            </a:r>
            <a:r>
              <a:rPr lang="en-US" sz="1600" b="1">
                <a:solidFill>
                  <a:srgbClr val="6D6F71"/>
                </a:solidFill>
              </a:rPr>
              <a:t>	(1 </a:t>
            </a:r>
            <a:r>
              <a:rPr lang="ro-RO" sz="1600" b="1">
                <a:solidFill>
                  <a:srgbClr val="6D6F71"/>
                </a:solidFill>
              </a:rPr>
              <a:t>Cronici </a:t>
            </a:r>
            <a:r>
              <a:rPr lang="en-US" sz="1600" b="1">
                <a:solidFill>
                  <a:srgbClr val="6D6F71"/>
                </a:solidFill>
              </a:rPr>
              <a:t>21:1)</a:t>
            </a:r>
          </a:p>
        </p:txBody>
      </p:sp>
      <p:sp>
        <p:nvSpPr>
          <p:cNvPr id="8196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7 | </a:t>
            </a:r>
            <a:r>
              <a:rPr lang="ro-RO" sz="1100" b="1">
                <a:solidFill>
                  <a:schemeClr val="bg1"/>
                </a:solidFill>
              </a:rPr>
              <a:t>BĂTĂLIA PENTRU MINTEA NOASTRĂ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"/>
          <p:cNvSpPr>
            <a:spLocks noChangeArrowheads="1"/>
          </p:cNvSpPr>
          <p:nvPr/>
        </p:nvSpPr>
        <p:spPr bwMode="auto">
          <a:xfrm>
            <a:off x="539750" y="1901825"/>
            <a:ext cx="77470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2500"/>
              </a:spcBef>
            </a:pPr>
            <a:r>
              <a:rPr lang="vi-VN" sz="2200" b="1">
                <a:solidFill>
                  <a:srgbClr val="EC008C"/>
                </a:solidFill>
              </a:rPr>
              <a:t>„În timpul cinei, după ce </a:t>
            </a:r>
            <a:r>
              <a:rPr lang="ro-RO" sz="2200" b="1">
                <a:solidFill>
                  <a:srgbClr val="EC008C"/>
                </a:solidFill>
              </a:rPr>
              <a:t>D</a:t>
            </a:r>
            <a:r>
              <a:rPr lang="vi-VN" sz="2200" b="1">
                <a:solidFill>
                  <a:srgbClr val="EC008C"/>
                </a:solidFill>
              </a:rPr>
              <a:t>iavolul pusese în inima lui Iuda Iscarioteanul, fiul lui Simon, gândul să-</a:t>
            </a:r>
            <a:r>
              <a:rPr lang="ro-RO" sz="2200" b="1">
                <a:solidFill>
                  <a:srgbClr val="EC008C"/>
                </a:solidFill>
              </a:rPr>
              <a:t>L</a:t>
            </a:r>
            <a:r>
              <a:rPr lang="vi-VN" sz="2200" b="1">
                <a:solidFill>
                  <a:srgbClr val="EC008C"/>
                </a:solidFill>
              </a:rPr>
              <a:t> vândă.”</a:t>
            </a:r>
            <a:r>
              <a:rPr lang="ro-RO" sz="2200" b="1">
                <a:solidFill>
                  <a:srgbClr val="EC008C"/>
                </a:solidFill>
              </a:rPr>
              <a:t>	</a:t>
            </a:r>
            <a:r>
              <a:rPr lang="ro-RO" sz="1600" b="1">
                <a:solidFill>
                  <a:srgbClr val="EC008C"/>
                </a:solidFill>
              </a:rPr>
              <a:t>					</a:t>
            </a:r>
            <a:r>
              <a:rPr lang="en-GB" sz="1600" b="1">
                <a:solidFill>
                  <a:srgbClr val="6D6F71"/>
                </a:solidFill>
              </a:rPr>
              <a:t>	(</a:t>
            </a:r>
            <a:r>
              <a:rPr lang="ro-RO" sz="1600" b="1">
                <a:solidFill>
                  <a:srgbClr val="6D6F71"/>
                </a:solidFill>
              </a:rPr>
              <a:t>Ioan </a:t>
            </a:r>
            <a:r>
              <a:rPr lang="en-GB" sz="1600" b="1">
                <a:solidFill>
                  <a:srgbClr val="6D6F71"/>
                </a:solidFill>
              </a:rPr>
              <a:t>13:2)</a:t>
            </a:r>
            <a:endParaRPr lang="en-US" sz="1600" b="1">
              <a:solidFill>
                <a:srgbClr val="6D6F71"/>
              </a:solidFill>
            </a:endParaRPr>
          </a:p>
        </p:txBody>
      </p:sp>
      <p:sp>
        <p:nvSpPr>
          <p:cNvPr id="9219" name="TextBox 2"/>
          <p:cNvSpPr txBox="1">
            <a:spLocks noChangeArrowheads="1"/>
          </p:cNvSpPr>
          <p:nvPr/>
        </p:nvSpPr>
        <p:spPr bwMode="auto">
          <a:xfrm>
            <a:off x="539750" y="1017588"/>
            <a:ext cx="688975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Punând gânduri în mințile noastre</a:t>
            </a:r>
            <a:endParaRPr lang="en-US" sz="3000" b="1">
              <a:solidFill>
                <a:srgbClr val="00AEEF"/>
              </a:solidFill>
            </a:endParaRPr>
          </a:p>
        </p:txBody>
      </p:sp>
      <p:sp>
        <p:nvSpPr>
          <p:cNvPr id="9220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7 | </a:t>
            </a:r>
            <a:r>
              <a:rPr lang="ro-RO" sz="1100" b="1">
                <a:solidFill>
                  <a:schemeClr val="bg1"/>
                </a:solidFill>
              </a:rPr>
              <a:t>BĂTĂLIA PENTRU MINTEA NOASTRĂ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/>
          <p:cNvSpPr>
            <a:spLocks noChangeArrowheads="1"/>
          </p:cNvSpPr>
          <p:nvPr/>
        </p:nvSpPr>
        <p:spPr bwMode="auto">
          <a:xfrm>
            <a:off x="539750" y="1951038"/>
            <a:ext cx="7747000" cy="1354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vi-VN" sz="2200" b="1">
                <a:solidFill>
                  <a:srgbClr val="EC008C"/>
                </a:solidFill>
              </a:rPr>
              <a:t>„Petru i-a zis: „Anania, pentru ce ți-a umplut Satana inima ca să minți pe Duhul Sfânt și să ascunzi o parte din prețul moșioarei?”</a:t>
            </a:r>
            <a:r>
              <a:rPr lang="ro-RO" sz="2200" b="1">
                <a:solidFill>
                  <a:srgbClr val="EC008C"/>
                </a:solidFill>
              </a:rPr>
              <a:t>					</a:t>
            </a:r>
            <a:r>
              <a:rPr lang="ro-RO" sz="1600" b="1">
                <a:solidFill>
                  <a:srgbClr val="EC008C"/>
                </a:solidFill>
              </a:rPr>
              <a:t>					</a:t>
            </a:r>
            <a:r>
              <a:rPr lang="en-US" sz="1600" b="1">
                <a:solidFill>
                  <a:srgbClr val="6D6F71"/>
                </a:solidFill>
              </a:rPr>
              <a:t>	(</a:t>
            </a:r>
            <a:r>
              <a:rPr lang="ro-RO" sz="1600" b="1">
                <a:solidFill>
                  <a:srgbClr val="6D6F71"/>
                </a:solidFill>
              </a:rPr>
              <a:t>Fapte </a:t>
            </a:r>
            <a:r>
              <a:rPr lang="en-US" sz="1600" b="1">
                <a:solidFill>
                  <a:srgbClr val="6D6F71"/>
                </a:solidFill>
              </a:rPr>
              <a:t>5:3)</a:t>
            </a:r>
            <a:endParaRPr lang="en-GB" sz="1600" b="1">
              <a:solidFill>
                <a:srgbClr val="6D6F71"/>
              </a:solidFill>
            </a:endParaRPr>
          </a:p>
        </p:txBody>
      </p:sp>
      <p:sp>
        <p:nvSpPr>
          <p:cNvPr id="10243" name="TextBox 2"/>
          <p:cNvSpPr txBox="1">
            <a:spLocks noChangeArrowheads="1"/>
          </p:cNvSpPr>
          <p:nvPr/>
        </p:nvSpPr>
        <p:spPr bwMode="auto">
          <a:xfrm>
            <a:off x="539750" y="1017588"/>
            <a:ext cx="688975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Punând gânduri în mințile noastre</a:t>
            </a:r>
            <a:endParaRPr lang="en-US" sz="3000" b="1">
              <a:solidFill>
                <a:srgbClr val="00AEEF"/>
              </a:solidFill>
            </a:endParaRPr>
          </a:p>
        </p:txBody>
      </p:sp>
      <p:sp>
        <p:nvSpPr>
          <p:cNvPr id="10244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7 | </a:t>
            </a:r>
            <a:r>
              <a:rPr lang="ro-RO" sz="1100" b="1">
                <a:solidFill>
                  <a:schemeClr val="bg1"/>
                </a:solidFill>
              </a:rPr>
              <a:t>BĂTĂLIA PENTRU MINTEA NOASTRĂ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2"/>
          <p:cNvSpPr txBox="1">
            <a:spLocks noChangeArrowheads="1"/>
          </p:cNvSpPr>
          <p:nvPr/>
        </p:nvSpPr>
        <p:spPr bwMode="auto">
          <a:xfrm>
            <a:off x="539750" y="857250"/>
            <a:ext cx="688975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Pauză de meditare </a:t>
            </a:r>
            <a:r>
              <a:rPr lang="en-US" sz="3000" b="1">
                <a:solidFill>
                  <a:srgbClr val="00AEEF"/>
                </a:solidFill>
              </a:rPr>
              <a:t>1</a:t>
            </a:r>
          </a:p>
        </p:txBody>
      </p:sp>
      <p:sp>
        <p:nvSpPr>
          <p:cNvPr id="11267" name="Rectangle 1"/>
          <p:cNvSpPr>
            <a:spLocks noChangeArrowheads="1"/>
          </p:cNvSpPr>
          <p:nvPr/>
        </p:nvSpPr>
        <p:spPr bwMode="auto">
          <a:xfrm>
            <a:off x="539750" y="1643063"/>
            <a:ext cx="8104188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1800"/>
              </a:spcAft>
            </a:pPr>
            <a:r>
              <a:rPr lang="ro-RO" sz="2100" b="1">
                <a:solidFill>
                  <a:srgbClr val="EC008C"/>
                </a:solidFill>
              </a:rPr>
              <a:t>Ce ați învățat despre Satan până acum și v-a surprins?</a:t>
            </a:r>
            <a:endParaRPr lang="en-GB" sz="2100" b="1">
              <a:solidFill>
                <a:srgbClr val="EC008C"/>
              </a:solidFill>
            </a:endParaRPr>
          </a:p>
          <a:p>
            <a:pPr>
              <a:spcAft>
                <a:spcPts val="1800"/>
              </a:spcAft>
            </a:pPr>
            <a:r>
              <a:rPr lang="ro-RO" sz="2100" b="1">
                <a:solidFill>
                  <a:srgbClr val="EC008C"/>
                </a:solidFill>
              </a:rPr>
              <a:t>Vi se pare mai puternic sau mai puțin puternic decât vă închipuiați?</a:t>
            </a:r>
            <a:endParaRPr lang="en-GB" sz="2100" b="1">
              <a:solidFill>
                <a:srgbClr val="EC008C"/>
              </a:solidFill>
            </a:endParaRPr>
          </a:p>
          <a:p>
            <a:pPr>
              <a:spcAft>
                <a:spcPts val="1800"/>
              </a:spcAft>
            </a:pPr>
            <a:r>
              <a:rPr lang="ro-RO" sz="2100" b="1">
                <a:solidFill>
                  <a:srgbClr val="EC008C"/>
                </a:solidFill>
              </a:rPr>
              <a:t>Ce simțiți referitor la ideea că unele dintre gândurile din mințile voastre ar fi putut fi puse acolo de un duh înșelător, deși pot părea a fi gândurile voastre? Puteți să identificați ocazii în care s-a întâmplat acest lucru? Sunt gândurile acelea în întregime false?</a:t>
            </a:r>
            <a:endParaRPr lang="en-GB" sz="2100" b="1">
              <a:solidFill>
                <a:srgbClr val="6D6F71"/>
              </a:solidFill>
            </a:endParaRPr>
          </a:p>
        </p:txBody>
      </p:sp>
      <p:sp>
        <p:nvSpPr>
          <p:cNvPr id="11268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7 | </a:t>
            </a:r>
            <a:r>
              <a:rPr lang="ro-RO" sz="1100" b="1">
                <a:solidFill>
                  <a:schemeClr val="bg1"/>
                </a:solidFill>
              </a:rPr>
              <a:t>BĂTĂLIA PENTRU MINTEA NOASTRĂ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2"/>
          <p:cNvSpPr txBox="1">
            <a:spLocks noChangeArrowheads="1"/>
          </p:cNvSpPr>
          <p:nvPr/>
        </p:nvSpPr>
        <p:spPr bwMode="auto">
          <a:xfrm>
            <a:off x="539750" y="1060450"/>
            <a:ext cx="688975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Cum acționează Satan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12291" name="Rectangle 1"/>
          <p:cNvSpPr>
            <a:spLocks noChangeArrowheads="1"/>
          </p:cNvSpPr>
          <p:nvPr/>
        </p:nvSpPr>
        <p:spPr bwMode="auto">
          <a:xfrm>
            <a:off x="539750" y="1955800"/>
            <a:ext cx="746125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6D6F71"/>
                </a:solidFill>
              </a:rPr>
              <a:t>Printr-o rețea organizată de îngeri căzuți.</a:t>
            </a:r>
            <a:endParaRPr lang="en-GB" sz="2200" b="1" dirty="0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6D6F71"/>
                </a:solidFill>
              </a:rPr>
              <a:t>Punând gânduri în mințile noastre.</a:t>
            </a:r>
            <a:endParaRPr lang="en-GB" sz="2200" b="1" dirty="0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Prin ispită, acuzare și înșelare.</a:t>
            </a:r>
            <a:endParaRPr lang="en-GB" sz="2200" b="1" dirty="0">
              <a:solidFill>
                <a:srgbClr val="EC008C"/>
              </a:solidFill>
            </a:endParaRPr>
          </a:p>
        </p:txBody>
      </p:sp>
      <p:sp>
        <p:nvSpPr>
          <p:cNvPr id="12292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7 | </a:t>
            </a:r>
            <a:r>
              <a:rPr lang="ro-RO" sz="1100" b="1">
                <a:solidFill>
                  <a:schemeClr val="bg1"/>
                </a:solidFill>
              </a:rPr>
              <a:t>BĂTĂLIA PENTRU MINTEA NOASTRĂ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Temptation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31988" y="1223963"/>
            <a:ext cx="6354762" cy="3833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extBox 2"/>
          <p:cNvSpPr txBox="1">
            <a:spLocks noChangeArrowheads="1"/>
          </p:cNvSpPr>
          <p:nvPr/>
        </p:nvSpPr>
        <p:spPr bwMode="auto">
          <a:xfrm>
            <a:off x="539750" y="1017588"/>
            <a:ext cx="688975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Ispită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13316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7 | </a:t>
            </a:r>
            <a:r>
              <a:rPr lang="ro-RO" sz="1100" b="1">
                <a:solidFill>
                  <a:schemeClr val="bg1"/>
                </a:solidFill>
              </a:rPr>
              <a:t>BĂTĂLIA PENTRU MINTEA NOASTRĂ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2627313" y="2355850"/>
            <a:ext cx="2232025" cy="12954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o-RO" sz="11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Hei! Ia uite ce am aici! Vino și ia lucrul acesta. Te va face să te simți mai bine și nimeni nu va ști. Știi bine că îl vrei!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 descr="Accusation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28813" y="1214438"/>
            <a:ext cx="6275387" cy="381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TextBox 2"/>
          <p:cNvSpPr txBox="1">
            <a:spLocks noChangeArrowheads="1"/>
          </p:cNvSpPr>
          <p:nvPr/>
        </p:nvSpPr>
        <p:spPr bwMode="auto">
          <a:xfrm>
            <a:off x="539750" y="1017588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3000" b="1">
                <a:solidFill>
                  <a:srgbClr val="00AEEF"/>
                </a:solidFill>
              </a:rPr>
              <a:t>Acu</a:t>
            </a:r>
            <a:r>
              <a:rPr lang="ro-RO" sz="3000" b="1">
                <a:solidFill>
                  <a:srgbClr val="00AEEF"/>
                </a:solidFill>
              </a:rPr>
              <a:t>z</a:t>
            </a:r>
            <a:r>
              <a:rPr lang="en-GB" sz="3000" b="1">
                <a:solidFill>
                  <a:srgbClr val="00AEEF"/>
                </a:solidFill>
              </a:rPr>
              <a:t>a</a:t>
            </a:r>
            <a:r>
              <a:rPr lang="ro-RO" sz="3000" b="1">
                <a:solidFill>
                  <a:srgbClr val="00AEEF"/>
                </a:solidFill>
              </a:rPr>
              <a:t>re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14340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7 | </a:t>
            </a:r>
            <a:r>
              <a:rPr lang="ro-RO" sz="1100" b="1">
                <a:solidFill>
                  <a:schemeClr val="bg1"/>
                </a:solidFill>
              </a:rPr>
              <a:t>BĂTĂLIA PENTRU MINTEA NOASTRĂ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4932363" y="2139950"/>
            <a:ext cx="2232025" cy="12954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o-RO" sz="1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Iar ai eșuat! Nu ești decât un simulacru de creștin! Mai bine ai sta jos și te-ai da bătut!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K:\Alex White\SESSIONS(5,6,7)\WrongWay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00250" y="768350"/>
            <a:ext cx="5818188" cy="410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TextBox 2"/>
          <p:cNvSpPr txBox="1">
            <a:spLocks noChangeArrowheads="1"/>
          </p:cNvSpPr>
          <p:nvPr/>
        </p:nvSpPr>
        <p:spPr bwMode="auto">
          <a:xfrm>
            <a:off x="539750" y="1017588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Înşelare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15364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7 | </a:t>
            </a:r>
            <a:r>
              <a:rPr lang="ro-RO" sz="1100" b="1">
                <a:solidFill>
                  <a:schemeClr val="bg1"/>
                </a:solidFill>
              </a:rPr>
              <a:t>BĂTĂLIA PENTRU MINTEA NOASTRĂ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4859338" y="842963"/>
            <a:ext cx="2016125" cy="11525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o-RO" sz="1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...Scuză-mă, alergi în direcția greșită! Linia de sosire e în direcția cealaltă.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Box 2"/>
          <p:cNvSpPr txBox="1">
            <a:spLocks noChangeArrowheads="1"/>
          </p:cNvSpPr>
          <p:nvPr/>
        </p:nvSpPr>
        <p:spPr bwMode="auto">
          <a:xfrm>
            <a:off x="539750" y="1039813"/>
            <a:ext cx="688975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Cum acționează Satan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16387" name="Rectangle 1"/>
          <p:cNvSpPr>
            <a:spLocks noChangeArrowheads="1"/>
          </p:cNvSpPr>
          <p:nvPr/>
        </p:nvSpPr>
        <p:spPr bwMode="auto">
          <a:xfrm>
            <a:off x="539750" y="1935163"/>
            <a:ext cx="7532688" cy="254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6D6F71"/>
                </a:solidFill>
              </a:rPr>
              <a:t>Printr-o rețea organizată de îngeri căzuți.</a:t>
            </a:r>
            <a:endParaRPr lang="en-GB" sz="2200" b="1" dirty="0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6D6F71"/>
                </a:solidFill>
              </a:rPr>
              <a:t>Punând gânduri în mințile noastre.</a:t>
            </a:r>
            <a:endParaRPr lang="en-GB" sz="2200" b="1" dirty="0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6D6F71"/>
                </a:solidFill>
              </a:rPr>
              <a:t>Prin ispită, acuzare și înșelare.</a:t>
            </a:r>
            <a:endParaRPr lang="en-GB" sz="2200" b="1" dirty="0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Prin formarea de avanposturi în viețile noastre, prin păcat.</a:t>
            </a:r>
            <a:endParaRPr lang="en-GB" sz="2200" b="1" dirty="0">
              <a:solidFill>
                <a:srgbClr val="EC008C"/>
              </a:solidFill>
            </a:endParaRPr>
          </a:p>
        </p:txBody>
      </p:sp>
      <p:sp>
        <p:nvSpPr>
          <p:cNvPr id="16388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7 | </a:t>
            </a:r>
            <a:r>
              <a:rPr lang="ro-RO" sz="1100" b="1">
                <a:solidFill>
                  <a:schemeClr val="bg1"/>
                </a:solidFill>
              </a:rPr>
              <a:t>BĂTĂLIA PENTRU MINTEA NOASTRĂ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2"/>
          <p:cNvSpPr txBox="1">
            <a:spLocks noChangeArrowheads="1"/>
          </p:cNvSpPr>
          <p:nvPr/>
        </p:nvSpPr>
        <p:spPr bwMode="auto">
          <a:xfrm>
            <a:off x="539750" y="1017588"/>
            <a:ext cx="688975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Avanposturi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17411" name="Rectangle 1"/>
          <p:cNvSpPr>
            <a:spLocks noChangeArrowheads="1"/>
          </p:cNvSpPr>
          <p:nvPr/>
        </p:nvSpPr>
        <p:spPr bwMode="auto">
          <a:xfrm>
            <a:off x="539750" y="1912938"/>
            <a:ext cx="7389813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vi-VN" sz="2200" b="1">
                <a:solidFill>
                  <a:srgbClr val="EC008C"/>
                </a:solidFill>
              </a:rPr>
              <a:t>Mâniați-vă și nu păcătuiți”. Să nu apună soarele peste mânia voastră, și să nu dați prilej </a:t>
            </a:r>
            <a:r>
              <a:rPr lang="ro-RO" sz="2200" b="1">
                <a:solidFill>
                  <a:srgbClr val="EC008C"/>
                </a:solidFill>
              </a:rPr>
              <a:t>D</a:t>
            </a:r>
            <a:r>
              <a:rPr lang="vi-VN" sz="2200" b="1">
                <a:solidFill>
                  <a:srgbClr val="EC008C"/>
                </a:solidFill>
              </a:rPr>
              <a:t>iavolului</a:t>
            </a:r>
            <a:r>
              <a:rPr lang="ro-RO" sz="2200" b="1">
                <a:solidFill>
                  <a:srgbClr val="EC008C"/>
                </a:solidFill>
              </a:rPr>
              <a:t>.</a:t>
            </a:r>
            <a:r>
              <a:rPr lang="vi-VN" sz="2200" b="1">
                <a:solidFill>
                  <a:srgbClr val="EC008C"/>
                </a:solidFill>
              </a:rPr>
              <a:t>”</a:t>
            </a:r>
            <a:r>
              <a:rPr lang="en-US" sz="1600" b="1">
                <a:solidFill>
                  <a:srgbClr val="EC008C"/>
                </a:solidFill>
              </a:rPr>
              <a:t>	</a:t>
            </a:r>
            <a:r>
              <a:rPr lang="ro-RO" sz="1600" b="1">
                <a:solidFill>
                  <a:srgbClr val="EC008C"/>
                </a:solidFill>
              </a:rPr>
              <a:t>						</a:t>
            </a:r>
            <a:r>
              <a:rPr lang="en-US" sz="1600" b="1">
                <a:solidFill>
                  <a:srgbClr val="6D6F71"/>
                </a:solidFill>
              </a:rPr>
              <a:t>(</a:t>
            </a:r>
            <a:r>
              <a:rPr lang="ro-RO" sz="1600" b="1">
                <a:solidFill>
                  <a:srgbClr val="6D6F71"/>
                </a:solidFill>
              </a:rPr>
              <a:t>Efeseni </a:t>
            </a:r>
            <a:r>
              <a:rPr lang="en-US" sz="1600" b="1">
                <a:solidFill>
                  <a:srgbClr val="6D6F71"/>
                </a:solidFill>
              </a:rPr>
              <a:t>4:26-27)</a:t>
            </a:r>
          </a:p>
        </p:txBody>
      </p:sp>
      <p:sp>
        <p:nvSpPr>
          <p:cNvPr id="17412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7 | </a:t>
            </a:r>
            <a:r>
              <a:rPr lang="ro-RO" sz="1100" b="1">
                <a:solidFill>
                  <a:schemeClr val="bg1"/>
                </a:solidFill>
              </a:rPr>
              <a:t>BĂTĂLIA PENTRU MINTEA NOASTRĂ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"/>
          <p:cNvSpPr>
            <a:spLocks noChangeArrowheads="1"/>
          </p:cNvSpPr>
          <p:nvPr/>
        </p:nvSpPr>
        <p:spPr bwMode="auto">
          <a:xfrm>
            <a:off x="539750" y="1951038"/>
            <a:ext cx="7961313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vi-VN" sz="2200" b="1">
                <a:solidFill>
                  <a:srgbClr val="EC008C"/>
                </a:solidFill>
              </a:rPr>
              <a:t>„Dar pe cine iertați voi, îl iert și eu. În adevăr, ce am iertat eu – dacă am iertat ceva – am iertat pentru voi, în fața lui Cristos, ca să nu lăsăm pe Satana să aibă câștig de la noi; căci nu suntem în neștiință de planurile lui.”</a:t>
            </a:r>
            <a:r>
              <a:rPr lang="ro-RO" sz="2200" b="1">
                <a:solidFill>
                  <a:srgbClr val="EC008C"/>
                </a:solidFill>
              </a:rPr>
              <a:t>		</a:t>
            </a:r>
            <a:r>
              <a:rPr lang="ro-RO" sz="1600" b="1">
                <a:solidFill>
                  <a:srgbClr val="EC008C"/>
                </a:solidFill>
              </a:rPr>
              <a:t>					</a:t>
            </a:r>
            <a:r>
              <a:rPr lang="en-US" sz="1600" b="1">
                <a:solidFill>
                  <a:srgbClr val="6D6F71"/>
                </a:solidFill>
              </a:rPr>
              <a:t>	(2 </a:t>
            </a:r>
            <a:r>
              <a:rPr lang="ro-RO" sz="1600" b="1">
                <a:solidFill>
                  <a:srgbClr val="6D6F71"/>
                </a:solidFill>
              </a:rPr>
              <a:t>Corinteni </a:t>
            </a:r>
            <a:r>
              <a:rPr lang="en-US" sz="1600" b="1">
                <a:solidFill>
                  <a:srgbClr val="6D6F71"/>
                </a:solidFill>
              </a:rPr>
              <a:t>2:10-11)</a:t>
            </a:r>
          </a:p>
        </p:txBody>
      </p:sp>
      <p:sp>
        <p:nvSpPr>
          <p:cNvPr id="18435" name="TextBox 2"/>
          <p:cNvSpPr txBox="1">
            <a:spLocks noChangeArrowheads="1"/>
          </p:cNvSpPr>
          <p:nvPr/>
        </p:nvSpPr>
        <p:spPr bwMode="auto">
          <a:xfrm>
            <a:off x="539750" y="1017588"/>
            <a:ext cx="688975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Avanposturi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18436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7 | </a:t>
            </a:r>
            <a:r>
              <a:rPr lang="ro-RO" sz="1100" b="1">
                <a:solidFill>
                  <a:schemeClr val="bg1"/>
                </a:solidFill>
              </a:rPr>
              <a:t>BĂTĂLIA PENTRU MINTEA NOASTRĂ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K:\Alex White\SESSIONS(1,2,3)\ManHeart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86375" y="1000125"/>
            <a:ext cx="2971800" cy="385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TextBox 2"/>
          <p:cNvSpPr txBox="1">
            <a:spLocks noChangeArrowheads="1"/>
          </p:cNvSpPr>
          <p:nvPr/>
        </p:nvSpPr>
        <p:spPr bwMode="auto">
          <a:xfrm>
            <a:off x="539750" y="912813"/>
            <a:ext cx="5818188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Relația dintre demoni și creștini</a:t>
            </a:r>
            <a:endParaRPr lang="en-US" sz="3000" b="1">
              <a:solidFill>
                <a:srgbClr val="00AEEF"/>
              </a:solidFill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539750" y="2078038"/>
            <a:ext cx="4318000" cy="297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1975"/>
              </a:spcAft>
            </a:pPr>
            <a:r>
              <a:rPr lang="ro-RO" sz="2200" b="1" dirty="0">
                <a:solidFill>
                  <a:srgbClr val="EC008C"/>
                </a:solidFill>
              </a:rPr>
              <a:t>Noi Îi aparținem lui Isus </a:t>
            </a:r>
            <a:r>
              <a:rPr lang="ro-RO" sz="2200" b="1" dirty="0">
                <a:solidFill>
                  <a:srgbClr val="6D6F71"/>
                </a:solidFill>
              </a:rPr>
              <a:t>iar Satan nu ne poate lua înapoi</a:t>
            </a:r>
            <a:r>
              <a:rPr lang="en-US" sz="2200" b="1" dirty="0">
                <a:solidFill>
                  <a:srgbClr val="6D6F71"/>
                </a:solidFill>
              </a:rPr>
              <a:t>!</a:t>
            </a:r>
          </a:p>
          <a:p>
            <a:pPr>
              <a:spcAft>
                <a:spcPts val="1975"/>
              </a:spcAft>
            </a:pPr>
            <a:r>
              <a:rPr lang="ro-RO" sz="2200" b="1" dirty="0">
                <a:solidFill>
                  <a:srgbClr val="EC008C"/>
                </a:solidFill>
              </a:rPr>
              <a:t>Putem însă să îi permitem </a:t>
            </a:r>
            <a:r>
              <a:rPr lang="ro-RO" sz="2200" b="1" dirty="0">
                <a:solidFill>
                  <a:srgbClr val="6D6F71"/>
                </a:solidFill>
              </a:rPr>
              <a:t>să ne influențeze gândirea.</a:t>
            </a:r>
            <a:endParaRPr lang="en-US" sz="2200" b="1" dirty="0">
              <a:solidFill>
                <a:srgbClr val="6D6F71"/>
              </a:solidFill>
            </a:endParaRPr>
          </a:p>
          <a:p>
            <a:pPr>
              <a:spcAft>
                <a:spcPts val="1975"/>
              </a:spcAft>
            </a:pPr>
            <a:r>
              <a:rPr lang="ro-RO" sz="2200" b="1" dirty="0">
                <a:solidFill>
                  <a:srgbClr val="EC008C"/>
                </a:solidFill>
              </a:rPr>
              <a:t>El vrea să ne neutralizeze </a:t>
            </a:r>
            <a:r>
              <a:rPr lang="ro-RO" sz="2200" b="1" dirty="0">
                <a:solidFill>
                  <a:srgbClr val="6D6F71"/>
                </a:solidFill>
              </a:rPr>
              <a:t>sau chiar să ne folosească pentru a-și îndeplini planurile.</a:t>
            </a:r>
            <a:endParaRPr lang="en-US" sz="2200" b="1" dirty="0">
              <a:solidFill>
                <a:srgbClr val="6D6F71"/>
              </a:solidFill>
            </a:endParaRPr>
          </a:p>
        </p:txBody>
      </p:sp>
      <p:sp>
        <p:nvSpPr>
          <p:cNvPr id="19461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7 | </a:t>
            </a:r>
            <a:r>
              <a:rPr lang="ro-RO" sz="1100" b="1">
                <a:solidFill>
                  <a:schemeClr val="bg1"/>
                </a:solidFill>
              </a:rPr>
              <a:t>BĂTĂLIA PENTRU MINTEA NOASTRĂ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Box 2"/>
          <p:cNvSpPr txBox="1">
            <a:spLocks noChangeArrowheads="1"/>
          </p:cNvSpPr>
          <p:nvPr/>
        </p:nvSpPr>
        <p:spPr bwMode="auto">
          <a:xfrm>
            <a:off x="539750" y="1031875"/>
            <a:ext cx="688975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Pauză de meditare </a:t>
            </a:r>
            <a:r>
              <a:rPr lang="en-GB" sz="3000" b="1">
                <a:solidFill>
                  <a:srgbClr val="00AEEF"/>
                </a:solidFill>
              </a:rPr>
              <a:t>2</a:t>
            </a:r>
          </a:p>
        </p:txBody>
      </p:sp>
      <p:sp>
        <p:nvSpPr>
          <p:cNvPr id="20483" name="Rectangle 1"/>
          <p:cNvSpPr>
            <a:spLocks noChangeArrowheads="1"/>
          </p:cNvSpPr>
          <p:nvPr/>
        </p:nvSpPr>
        <p:spPr bwMode="auto">
          <a:xfrm>
            <a:off x="539750" y="1927225"/>
            <a:ext cx="8208963" cy="1954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Citiți </a:t>
            </a:r>
            <a:r>
              <a:rPr lang="en-GB" sz="2200" b="1">
                <a:solidFill>
                  <a:srgbClr val="EC008C"/>
                </a:solidFill>
              </a:rPr>
              <a:t>2 </a:t>
            </a:r>
            <a:r>
              <a:rPr lang="ro-RO" sz="2200" b="1">
                <a:solidFill>
                  <a:srgbClr val="EC008C"/>
                </a:solidFill>
              </a:rPr>
              <a:t>Corinteni </a:t>
            </a:r>
            <a:r>
              <a:rPr lang="en-GB" sz="2200" b="1">
                <a:solidFill>
                  <a:srgbClr val="EC008C"/>
                </a:solidFill>
              </a:rPr>
              <a:t>4:4.  </a:t>
            </a:r>
            <a:r>
              <a:rPr lang="ro-RO" sz="2200" b="1">
                <a:solidFill>
                  <a:srgbClr val="EC008C"/>
                </a:solidFill>
              </a:rPr>
              <a:t>Cum credeți că acționează Satan în viețile prietenilor voștri necredincioși? Puteți da exemple?</a:t>
            </a:r>
            <a:endParaRPr lang="en-GB" sz="2200" b="1">
              <a:solidFill>
                <a:srgbClr val="EC008C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Ce ați putea face în legătură cu aceasta?</a:t>
            </a:r>
            <a:endParaRPr lang="en-GB" sz="2200" b="1">
              <a:solidFill>
                <a:srgbClr val="EC008C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Citiți Coloseni </a:t>
            </a:r>
            <a:r>
              <a:rPr lang="en-GB" sz="2200" b="1">
                <a:solidFill>
                  <a:srgbClr val="EC008C"/>
                </a:solidFill>
              </a:rPr>
              <a:t>4:2-3. </a:t>
            </a:r>
            <a:r>
              <a:rPr lang="ro-RO" sz="2200" b="1">
                <a:solidFill>
                  <a:srgbClr val="EC008C"/>
                </a:solidFill>
              </a:rPr>
              <a:t>Cum vă puteți ruga specific pentru ei?</a:t>
            </a:r>
            <a:endParaRPr lang="en-GB" sz="2200" b="1">
              <a:solidFill>
                <a:srgbClr val="EC008C"/>
              </a:solidFill>
            </a:endParaRPr>
          </a:p>
        </p:txBody>
      </p:sp>
      <p:sp>
        <p:nvSpPr>
          <p:cNvPr id="20484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7 | </a:t>
            </a:r>
            <a:r>
              <a:rPr lang="ro-RO" sz="1100" b="1">
                <a:solidFill>
                  <a:schemeClr val="bg1"/>
                </a:solidFill>
              </a:rPr>
              <a:t>BĂTĂLIA PENTRU MINTEA NOASTRĂ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Box 2"/>
          <p:cNvSpPr txBox="1">
            <a:spLocks noChangeArrowheads="1"/>
          </p:cNvSpPr>
          <p:nvPr/>
        </p:nvSpPr>
        <p:spPr bwMode="auto">
          <a:xfrm>
            <a:off x="539750" y="1031875"/>
            <a:ext cx="688975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Apărarea noastră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21507" name="Rectangle 1"/>
          <p:cNvSpPr>
            <a:spLocks noChangeArrowheads="1"/>
          </p:cNvSpPr>
          <p:nvPr/>
        </p:nvSpPr>
        <p:spPr bwMode="auto">
          <a:xfrm>
            <a:off x="539750" y="1927225"/>
            <a:ext cx="6929438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Să ne înțelegem </a:t>
            </a:r>
            <a:r>
              <a:rPr lang="ro-RO" sz="2200" b="1" dirty="0">
                <a:solidFill>
                  <a:srgbClr val="6D6F71"/>
                </a:solidFill>
              </a:rPr>
              <a:t>poziția în Cristos.</a:t>
            </a:r>
            <a:endParaRPr lang="en-US" sz="2200" b="1" dirty="0">
              <a:solidFill>
                <a:srgbClr val="6D6F71"/>
              </a:solidFill>
            </a:endParaRPr>
          </a:p>
        </p:txBody>
      </p:sp>
      <p:sp>
        <p:nvSpPr>
          <p:cNvPr id="21508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7 | </a:t>
            </a:r>
            <a:r>
              <a:rPr lang="ro-RO" sz="1100" b="1">
                <a:solidFill>
                  <a:schemeClr val="bg1"/>
                </a:solidFill>
              </a:rPr>
              <a:t>BĂTĂLIA PENTRU MINTEA NOASTRĂ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Box 2"/>
          <p:cNvSpPr txBox="1">
            <a:spLocks noChangeArrowheads="1"/>
          </p:cNvSpPr>
          <p:nvPr/>
        </p:nvSpPr>
        <p:spPr bwMode="auto">
          <a:xfrm>
            <a:off x="539750" y="1000125"/>
            <a:ext cx="688975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Poziția lui Cristos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22531" name="Rectangle 1"/>
          <p:cNvSpPr>
            <a:spLocks noChangeArrowheads="1"/>
          </p:cNvSpPr>
          <p:nvPr/>
        </p:nvSpPr>
        <p:spPr bwMode="auto">
          <a:xfrm>
            <a:off x="539750" y="1563688"/>
            <a:ext cx="8353425" cy="3138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vi-VN" sz="2200" b="1">
                <a:solidFill>
                  <a:srgbClr val="EC008C"/>
                </a:solidFill>
              </a:rPr>
              <a:t>„Care este față de noi, credincioșii, nemărginita mărime a puterii Sale, după lucrarea puterii tăriei Lui,  pe care a desfășurat-o în Cristos, prin faptul că L-a înviat din morți și L-a pus să șadă la dreapta Sa, în locurile cerești, </a:t>
            </a:r>
            <a:r>
              <a:rPr lang="vi-VN" sz="2200" b="1">
                <a:solidFill>
                  <a:srgbClr val="00AEEF"/>
                </a:solidFill>
              </a:rPr>
              <a:t>mai presus </a:t>
            </a:r>
            <a:r>
              <a:rPr lang="vi-VN" sz="2200" b="1">
                <a:solidFill>
                  <a:srgbClr val="EC008C"/>
                </a:solidFill>
              </a:rPr>
              <a:t>de orice domnie, de orice stăpânire, de orice putere, de orice dregătorie și de orice nume, care se poate numi, nu numai în veacul acesta, ci și în cel viitor. El I-a pus totul sub picioare și L-a dat </a:t>
            </a:r>
            <a:r>
              <a:rPr lang="vi-VN" sz="2200" b="1">
                <a:solidFill>
                  <a:srgbClr val="00AEEF"/>
                </a:solidFill>
              </a:rPr>
              <a:t>căpetenie</a:t>
            </a:r>
            <a:r>
              <a:rPr lang="vi-VN" sz="2200" b="1">
                <a:solidFill>
                  <a:srgbClr val="EC008C"/>
                </a:solidFill>
              </a:rPr>
              <a:t> peste </a:t>
            </a:r>
            <a:r>
              <a:rPr lang="vi-VN" sz="2200" b="1">
                <a:solidFill>
                  <a:srgbClr val="00AEEF"/>
                </a:solidFill>
              </a:rPr>
              <a:t>toate lucrurile</a:t>
            </a:r>
            <a:r>
              <a:rPr lang="vi-VN" sz="2200" b="1">
                <a:solidFill>
                  <a:srgbClr val="EC008C"/>
                </a:solidFill>
              </a:rPr>
              <a:t>, Bisericii.”</a:t>
            </a:r>
            <a:r>
              <a:rPr lang="ro-RO" sz="2200" b="1">
                <a:solidFill>
                  <a:srgbClr val="EC008C"/>
                </a:solidFill>
              </a:rPr>
              <a:t>	</a:t>
            </a:r>
            <a:r>
              <a:rPr lang="ro-RO" sz="1600" b="1">
                <a:solidFill>
                  <a:srgbClr val="EC008C"/>
                </a:solidFill>
              </a:rPr>
              <a:t>							</a:t>
            </a:r>
            <a:r>
              <a:rPr lang="en-US" sz="1600" b="1">
                <a:solidFill>
                  <a:srgbClr val="6D6F71"/>
                </a:solidFill>
              </a:rPr>
              <a:t>(</a:t>
            </a:r>
            <a:r>
              <a:rPr lang="ro-RO" sz="1600" b="1">
                <a:solidFill>
                  <a:srgbClr val="6D6F71"/>
                </a:solidFill>
              </a:rPr>
              <a:t>Efeseni </a:t>
            </a:r>
            <a:r>
              <a:rPr lang="en-US" sz="1600" b="1">
                <a:solidFill>
                  <a:srgbClr val="6D6F71"/>
                </a:solidFill>
              </a:rPr>
              <a:t>1:19-22)</a:t>
            </a:r>
          </a:p>
        </p:txBody>
      </p:sp>
      <p:sp>
        <p:nvSpPr>
          <p:cNvPr id="22532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7 | </a:t>
            </a:r>
            <a:r>
              <a:rPr lang="ro-RO" sz="1100" b="1">
                <a:solidFill>
                  <a:schemeClr val="bg1"/>
                </a:solidFill>
              </a:rPr>
              <a:t>BĂTĂLIA PENTRU MINTEA NOASTRĂ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Box 2"/>
          <p:cNvSpPr txBox="1">
            <a:spLocks noChangeArrowheads="1"/>
          </p:cNvSpPr>
          <p:nvPr/>
        </p:nvSpPr>
        <p:spPr bwMode="auto">
          <a:xfrm>
            <a:off x="539750" y="1033463"/>
            <a:ext cx="688975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Poziția noastră în Cristos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539750" y="1928813"/>
            <a:ext cx="7747000" cy="284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vi-VN" sz="2200" b="1">
                <a:solidFill>
                  <a:srgbClr val="EC008C"/>
                </a:solidFill>
              </a:rPr>
              <a:t>„Dumnezeu ne-a înviat și ne-a pus să ședem împreună în locurile cerești, </a:t>
            </a:r>
            <a:r>
              <a:rPr lang="vi-VN" sz="2200" b="1">
                <a:solidFill>
                  <a:srgbClr val="00AEEF"/>
                </a:solidFill>
              </a:rPr>
              <a:t>în Cristos Isus</a:t>
            </a:r>
            <a:r>
              <a:rPr lang="vi-VN" sz="2200" b="1">
                <a:solidFill>
                  <a:srgbClr val="EC008C"/>
                </a:solidFill>
              </a:rPr>
              <a:t>.”</a:t>
            </a:r>
            <a:r>
              <a:rPr lang="en-US" sz="1600" b="1">
                <a:solidFill>
                  <a:srgbClr val="EC008C"/>
                </a:solidFill>
              </a:rPr>
              <a:t>	</a:t>
            </a:r>
            <a:r>
              <a:rPr lang="ro-RO" sz="1600" b="1">
                <a:solidFill>
                  <a:srgbClr val="EC008C"/>
                </a:solidFill>
              </a:rPr>
              <a:t>								</a:t>
            </a:r>
            <a:r>
              <a:rPr lang="en-US" sz="1600" b="1">
                <a:solidFill>
                  <a:srgbClr val="6D6F71"/>
                </a:solidFill>
              </a:rPr>
              <a:t>(</a:t>
            </a:r>
            <a:r>
              <a:rPr lang="ro-RO" sz="1600" b="1">
                <a:solidFill>
                  <a:srgbClr val="6D6F71"/>
                </a:solidFill>
              </a:rPr>
              <a:t>Efeseni </a:t>
            </a:r>
            <a:r>
              <a:rPr lang="en-US" sz="1600" b="1">
                <a:solidFill>
                  <a:srgbClr val="6D6F71"/>
                </a:solidFill>
              </a:rPr>
              <a:t>2:6)</a:t>
            </a:r>
          </a:p>
          <a:p>
            <a:pPr>
              <a:spcBef>
                <a:spcPct val="75000"/>
              </a:spcBef>
            </a:pPr>
            <a:r>
              <a:rPr lang="vi-VN" sz="2200" b="1">
                <a:solidFill>
                  <a:srgbClr val="EC008C"/>
                </a:solidFill>
              </a:rPr>
              <a:t>„</a:t>
            </a:r>
            <a:r>
              <a:rPr lang="vi-VN" sz="2200" b="1">
                <a:solidFill>
                  <a:srgbClr val="00AEEF"/>
                </a:solidFill>
              </a:rPr>
              <a:t>Toată puterea </a:t>
            </a:r>
            <a:r>
              <a:rPr lang="vi-VN" sz="2200" b="1">
                <a:solidFill>
                  <a:srgbClr val="EC008C"/>
                </a:solidFill>
              </a:rPr>
              <a:t>Mi-a fost dată în cer și pe pământ. Duceți-vă și faceți ucenici din toate neamurile.”</a:t>
            </a:r>
            <a:r>
              <a:rPr lang="ro-RO" sz="2200" b="1">
                <a:solidFill>
                  <a:srgbClr val="EC008C"/>
                </a:solidFill>
              </a:rPr>
              <a:t>			</a:t>
            </a:r>
            <a:r>
              <a:rPr lang="ro-RO" sz="1600" b="1">
                <a:solidFill>
                  <a:srgbClr val="EC008C"/>
                </a:solidFill>
              </a:rPr>
              <a:t>					</a:t>
            </a:r>
            <a:r>
              <a:rPr lang="en-US" sz="1600" b="1">
                <a:solidFill>
                  <a:srgbClr val="6D6F71"/>
                </a:solidFill>
              </a:rPr>
              <a:t>(</a:t>
            </a:r>
            <a:r>
              <a:rPr lang="ro-RO" sz="1600" b="1">
                <a:solidFill>
                  <a:srgbClr val="6D6F71"/>
                </a:solidFill>
              </a:rPr>
              <a:t>Matei </a:t>
            </a:r>
            <a:r>
              <a:rPr lang="en-US" sz="1600" b="1">
                <a:solidFill>
                  <a:srgbClr val="6D6F71"/>
                </a:solidFill>
              </a:rPr>
              <a:t>28:18-19)</a:t>
            </a:r>
          </a:p>
          <a:p>
            <a:pPr>
              <a:spcBef>
                <a:spcPct val="75000"/>
              </a:spcBef>
            </a:pPr>
            <a:endParaRPr lang="en-US" sz="2200" b="1">
              <a:solidFill>
                <a:srgbClr val="EC008C"/>
              </a:solidFill>
            </a:endParaRPr>
          </a:p>
        </p:txBody>
      </p:sp>
      <p:sp>
        <p:nvSpPr>
          <p:cNvPr id="23556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7 | </a:t>
            </a:r>
            <a:r>
              <a:rPr lang="ro-RO" sz="1100" b="1">
                <a:solidFill>
                  <a:schemeClr val="bg1"/>
                </a:solidFill>
              </a:rPr>
              <a:t>BĂTĂLIA PENTRU MINTEA NOASTRĂ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Box 2"/>
          <p:cNvSpPr txBox="1">
            <a:spLocks noChangeArrowheads="1"/>
          </p:cNvSpPr>
          <p:nvPr/>
        </p:nvSpPr>
        <p:spPr bwMode="auto">
          <a:xfrm>
            <a:off x="539750" y="1009650"/>
            <a:ext cx="688975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Apărarea noastră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539750" y="1905000"/>
            <a:ext cx="6929438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6D6F71"/>
                </a:solidFill>
              </a:rPr>
              <a:t>Să ne înțelegem poziția în Cristos.</a:t>
            </a:r>
            <a:endParaRPr lang="en-US" sz="2200" b="1" dirty="0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Să folosim resursele pe care le avem în Cristos.</a:t>
            </a:r>
            <a:endParaRPr lang="en-US" sz="2200" b="1" dirty="0">
              <a:solidFill>
                <a:srgbClr val="EC008C"/>
              </a:solidFill>
            </a:endParaRPr>
          </a:p>
        </p:txBody>
      </p:sp>
      <p:sp>
        <p:nvSpPr>
          <p:cNvPr id="24580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7 | </a:t>
            </a:r>
            <a:r>
              <a:rPr lang="ro-RO" sz="1100" b="1">
                <a:solidFill>
                  <a:schemeClr val="bg1"/>
                </a:solidFill>
              </a:rPr>
              <a:t>BĂTĂLIA PENTRU MINTEA NOASTRĂ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Box 2"/>
          <p:cNvSpPr txBox="1">
            <a:spLocks noChangeArrowheads="1"/>
          </p:cNvSpPr>
          <p:nvPr/>
        </p:nvSpPr>
        <p:spPr bwMode="auto">
          <a:xfrm>
            <a:off x="539750" y="1055688"/>
            <a:ext cx="688975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Să folosim resursele pe care le avem în Cristos</a:t>
            </a:r>
            <a:endParaRPr lang="en-US" sz="3000" b="1">
              <a:solidFill>
                <a:srgbClr val="00AEEF"/>
              </a:solidFill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539750" y="1951038"/>
            <a:ext cx="7818438" cy="217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vi-VN" sz="2200" b="1">
                <a:solidFill>
                  <a:srgbClr val="EC008C"/>
                </a:solidFill>
              </a:rPr>
              <a:t>„Luați toată armura lui Dumnezeu, ca să puteți ține piept împotriva uneltirilor </a:t>
            </a:r>
            <a:r>
              <a:rPr lang="ro-RO" sz="2200" b="1">
                <a:solidFill>
                  <a:srgbClr val="EC008C"/>
                </a:solidFill>
              </a:rPr>
              <a:t>D</a:t>
            </a:r>
            <a:r>
              <a:rPr lang="vi-VN" sz="2200" b="1">
                <a:solidFill>
                  <a:srgbClr val="EC008C"/>
                </a:solidFill>
              </a:rPr>
              <a:t>iavolului.”</a:t>
            </a:r>
            <a:r>
              <a:rPr lang="ro-RO" sz="2200" b="1">
                <a:solidFill>
                  <a:srgbClr val="EC008C"/>
                </a:solidFill>
              </a:rPr>
              <a:t>				</a:t>
            </a:r>
            <a:r>
              <a:rPr lang="ro-RO" sz="1600" b="1">
                <a:solidFill>
                  <a:srgbClr val="EC008C"/>
                </a:solidFill>
              </a:rPr>
              <a:t>					</a:t>
            </a:r>
            <a:r>
              <a:rPr lang="en-GB" sz="1600" b="1">
                <a:solidFill>
                  <a:srgbClr val="6D6F71"/>
                </a:solidFill>
              </a:rPr>
              <a:t>	(</a:t>
            </a:r>
            <a:r>
              <a:rPr lang="ro-RO" sz="1600" b="1">
                <a:solidFill>
                  <a:srgbClr val="6D6F71"/>
                </a:solidFill>
              </a:rPr>
              <a:t>Efeseni </a:t>
            </a:r>
            <a:r>
              <a:rPr lang="en-GB" sz="1600" b="1">
                <a:solidFill>
                  <a:srgbClr val="6D6F71"/>
                </a:solidFill>
              </a:rPr>
              <a:t>6:13)</a:t>
            </a:r>
          </a:p>
          <a:p>
            <a:pPr>
              <a:spcBef>
                <a:spcPct val="75000"/>
              </a:spcBef>
            </a:pPr>
            <a:r>
              <a:rPr lang="vi-VN" sz="2200" b="1">
                <a:solidFill>
                  <a:srgbClr val="EC008C"/>
                </a:solidFill>
              </a:rPr>
              <a:t>„Supuneți-vă, dar, lui Dumnezeu. Împotriviți-vă </a:t>
            </a:r>
            <a:r>
              <a:rPr lang="ro-RO" sz="2200" b="1">
                <a:solidFill>
                  <a:srgbClr val="EC008C"/>
                </a:solidFill>
              </a:rPr>
              <a:t>D</a:t>
            </a:r>
            <a:r>
              <a:rPr lang="vi-VN" sz="2200" b="1">
                <a:solidFill>
                  <a:srgbClr val="EC008C"/>
                </a:solidFill>
              </a:rPr>
              <a:t>iavolului, și el va fugi de la voi.”</a:t>
            </a:r>
            <a:r>
              <a:rPr lang="ro-RO" sz="2200" b="1">
                <a:solidFill>
                  <a:srgbClr val="EC008C"/>
                </a:solidFill>
              </a:rPr>
              <a:t>				</a:t>
            </a:r>
            <a:r>
              <a:rPr lang="ro-RO" sz="1600" b="1">
                <a:solidFill>
                  <a:srgbClr val="EC008C"/>
                </a:solidFill>
              </a:rPr>
              <a:t>					</a:t>
            </a:r>
            <a:r>
              <a:rPr lang="en-GB" sz="1600" b="1">
                <a:solidFill>
                  <a:srgbClr val="6D6F71"/>
                </a:solidFill>
              </a:rPr>
              <a:t>	(</a:t>
            </a:r>
            <a:r>
              <a:rPr lang="ro-RO" sz="1600" b="1">
                <a:solidFill>
                  <a:srgbClr val="6D6F71"/>
                </a:solidFill>
              </a:rPr>
              <a:t>Iacov </a:t>
            </a:r>
            <a:r>
              <a:rPr lang="en-GB" sz="1600" b="1">
                <a:solidFill>
                  <a:srgbClr val="6D6F71"/>
                </a:solidFill>
              </a:rPr>
              <a:t>4:7)</a:t>
            </a:r>
          </a:p>
        </p:txBody>
      </p:sp>
      <p:sp>
        <p:nvSpPr>
          <p:cNvPr id="25604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7 | </a:t>
            </a:r>
            <a:r>
              <a:rPr lang="ro-RO" sz="1100" b="1">
                <a:solidFill>
                  <a:schemeClr val="bg1"/>
                </a:solidFill>
              </a:rPr>
              <a:t>BĂTĂLIA PENTRU MINTEA NOASTRĂ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Box 2"/>
          <p:cNvSpPr txBox="1">
            <a:spLocks noChangeArrowheads="1"/>
          </p:cNvSpPr>
          <p:nvPr/>
        </p:nvSpPr>
        <p:spPr bwMode="auto">
          <a:xfrm>
            <a:off x="539750" y="1060450"/>
            <a:ext cx="688975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Apărarea noastră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539750" y="1955800"/>
            <a:ext cx="6929438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6D6F71"/>
                </a:solidFill>
              </a:rPr>
              <a:t>Să ne înțelegem poziția în Cristos. </a:t>
            </a:r>
            <a:endParaRPr lang="en-US" sz="2200" b="1" dirty="0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6D6F71"/>
                </a:solidFill>
              </a:rPr>
              <a:t>Să folosim resursele pe care le avem în Cristos.</a:t>
            </a:r>
            <a:endParaRPr lang="en-US" sz="2200" b="1" dirty="0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Să nu ne temem.</a:t>
            </a:r>
            <a:endParaRPr lang="en-US" sz="2200" b="1" dirty="0">
              <a:solidFill>
                <a:srgbClr val="EC008C"/>
              </a:solidFill>
            </a:endParaRPr>
          </a:p>
        </p:txBody>
      </p:sp>
      <p:sp>
        <p:nvSpPr>
          <p:cNvPr id="26628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7 | </a:t>
            </a:r>
            <a:r>
              <a:rPr lang="ro-RO" sz="1100" b="1">
                <a:solidFill>
                  <a:schemeClr val="bg1"/>
                </a:solidFill>
              </a:rPr>
              <a:t>BĂTĂLIA PENTRU MINTEA NOASTRĂ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K:\Alex White\SESSIONS(5,6,7)\Spray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11350" y="785813"/>
            <a:ext cx="5803900" cy="417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7 | </a:t>
            </a:r>
            <a:r>
              <a:rPr lang="ro-RO" sz="1100" b="1">
                <a:solidFill>
                  <a:schemeClr val="bg1"/>
                </a:solidFill>
              </a:rPr>
              <a:t>BĂTĂLIA PENTRU MINTEA NOASTRĂ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Box 2"/>
          <p:cNvSpPr txBox="1">
            <a:spLocks noChangeArrowheads="1"/>
          </p:cNvSpPr>
          <p:nvPr/>
        </p:nvSpPr>
        <p:spPr bwMode="auto">
          <a:xfrm>
            <a:off x="539750" y="1039813"/>
            <a:ext cx="688975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Apărarea noastră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539750" y="1935163"/>
            <a:ext cx="6929438" cy="220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6D6F71"/>
                </a:solidFill>
              </a:rPr>
              <a:t>Să ne înțelegem poziția în Cristos.</a:t>
            </a:r>
            <a:endParaRPr lang="en-US" sz="2200" b="1" dirty="0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6D6F71"/>
                </a:solidFill>
              </a:rPr>
              <a:t>Să folosim resursele pe care le avem în Cristos.</a:t>
            </a:r>
            <a:endParaRPr lang="en-US" sz="2200" b="1" dirty="0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6D6F71"/>
                </a:solidFill>
              </a:rPr>
              <a:t>Să nu ne temem.</a:t>
            </a:r>
            <a:endParaRPr lang="en-US" sz="2200" b="1" dirty="0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Să ne păzim mintea.</a:t>
            </a:r>
            <a:endParaRPr lang="en-US" sz="2200" b="1" dirty="0">
              <a:solidFill>
                <a:srgbClr val="EC008C"/>
              </a:solidFill>
            </a:endParaRPr>
          </a:p>
        </p:txBody>
      </p:sp>
      <p:sp>
        <p:nvSpPr>
          <p:cNvPr id="28676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7 | </a:t>
            </a:r>
            <a:r>
              <a:rPr lang="ro-RO" sz="1100" b="1">
                <a:solidFill>
                  <a:schemeClr val="bg1"/>
                </a:solidFill>
              </a:rPr>
              <a:t>BĂTĂLIA PENTRU MINTEA NOASTRĂ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K:\Alex White\SESSIONS(5,6,7)\LightsOn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1500" y="785813"/>
            <a:ext cx="4427538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5143500" y="1428750"/>
            <a:ext cx="3357563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3000"/>
              </a:spcBef>
            </a:pPr>
            <a:r>
              <a:rPr lang="ro-RO" sz="2400" b="1" dirty="0">
                <a:solidFill>
                  <a:srgbClr val="EC008C"/>
                </a:solidFill>
              </a:rPr>
              <a:t>Nu suntem chemați să </a:t>
            </a:r>
            <a:r>
              <a:rPr lang="en-GB" sz="2400" b="1" dirty="0">
                <a:solidFill>
                  <a:srgbClr val="EC008C"/>
                </a:solidFill>
              </a:rPr>
              <a:t> </a:t>
            </a:r>
            <a:r>
              <a:rPr lang="ro-RO" sz="2400" b="1" dirty="0">
                <a:solidFill>
                  <a:srgbClr val="00AEEF"/>
                </a:solidFill>
              </a:rPr>
              <a:t>disipăm </a:t>
            </a:r>
            <a:r>
              <a:rPr lang="ro-RO" sz="2400" b="1" dirty="0">
                <a:solidFill>
                  <a:srgbClr val="EC008C"/>
                </a:solidFill>
              </a:rPr>
              <a:t>întunericul.</a:t>
            </a:r>
            <a:endParaRPr lang="en-GB" sz="2400" b="1" dirty="0">
              <a:solidFill>
                <a:srgbClr val="EC008C"/>
              </a:solidFill>
            </a:endParaRPr>
          </a:p>
          <a:p>
            <a:pPr>
              <a:spcBef>
                <a:spcPts val="3000"/>
              </a:spcBef>
            </a:pPr>
            <a:r>
              <a:rPr lang="ro-RO" sz="2400" b="1" dirty="0">
                <a:solidFill>
                  <a:srgbClr val="EC008C"/>
                </a:solidFill>
              </a:rPr>
              <a:t>Ni se spune </a:t>
            </a:r>
            <a:r>
              <a:rPr lang="ro-RO" sz="2400" b="1" dirty="0">
                <a:solidFill>
                  <a:srgbClr val="00AEEF"/>
                </a:solidFill>
              </a:rPr>
              <a:t>să aprindem </a:t>
            </a:r>
            <a:r>
              <a:rPr lang="ro-RO" sz="2400" b="1" dirty="0">
                <a:solidFill>
                  <a:srgbClr val="EC008C"/>
                </a:solidFill>
              </a:rPr>
              <a:t>lumina.</a:t>
            </a:r>
            <a:endParaRPr lang="en-GB" sz="2400" b="1" dirty="0">
              <a:solidFill>
                <a:srgbClr val="6D6F71"/>
              </a:solidFill>
            </a:endParaRPr>
          </a:p>
        </p:txBody>
      </p:sp>
      <p:sp>
        <p:nvSpPr>
          <p:cNvPr id="29700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7 | </a:t>
            </a:r>
            <a:r>
              <a:rPr lang="ro-RO" sz="1100" b="1">
                <a:solidFill>
                  <a:schemeClr val="bg1"/>
                </a:solidFill>
              </a:rPr>
              <a:t>BĂTĂLIA PENTRU MINTEA NOASTRĂ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K:\Alex White\SESSIONS(5,6,7)\MoneyInspected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76450" y="714375"/>
            <a:ext cx="4991100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7 | </a:t>
            </a:r>
            <a:r>
              <a:rPr lang="ro-RO" sz="1100" b="1">
                <a:solidFill>
                  <a:schemeClr val="bg1"/>
                </a:solidFill>
              </a:rPr>
              <a:t>BĂTĂLIA PENTRU MINTEA NOASTRĂ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Box 2"/>
          <p:cNvSpPr txBox="1">
            <a:spLocks noChangeArrowheads="1"/>
          </p:cNvSpPr>
          <p:nvPr/>
        </p:nvSpPr>
        <p:spPr bwMode="auto">
          <a:xfrm>
            <a:off x="539750" y="1003300"/>
            <a:ext cx="7920038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Să ne umplem mințile cu lucruri bune</a:t>
            </a:r>
            <a:endParaRPr lang="en-US" sz="3000" b="1">
              <a:solidFill>
                <a:srgbClr val="00AEEF"/>
              </a:solidFill>
            </a:endParaRPr>
          </a:p>
        </p:txBody>
      </p:sp>
      <p:sp>
        <p:nvSpPr>
          <p:cNvPr id="31747" name="Rectangle 1"/>
          <p:cNvSpPr>
            <a:spLocks noChangeArrowheads="1"/>
          </p:cNvSpPr>
          <p:nvPr/>
        </p:nvSpPr>
        <p:spPr bwMode="auto">
          <a:xfrm>
            <a:off x="539750" y="1898650"/>
            <a:ext cx="7604125" cy="218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2400" b="1">
                <a:solidFill>
                  <a:srgbClr val="EC008C"/>
                </a:solidFill>
              </a:rPr>
              <a:t>”</a:t>
            </a:r>
            <a:r>
              <a:rPr lang="vi-VN" sz="2400" b="1">
                <a:solidFill>
                  <a:srgbClr val="EC008C"/>
                </a:solidFill>
              </a:rPr>
              <a:t>Încolo, frații mei, tot ce este </a:t>
            </a:r>
            <a:r>
              <a:rPr lang="vi-VN" sz="2400" b="1">
                <a:solidFill>
                  <a:srgbClr val="00AEEF"/>
                </a:solidFill>
              </a:rPr>
              <a:t>adevărat</a:t>
            </a:r>
            <a:r>
              <a:rPr lang="vi-VN" sz="2400" b="1">
                <a:solidFill>
                  <a:srgbClr val="EC008C"/>
                </a:solidFill>
              </a:rPr>
              <a:t>, tot ce este </a:t>
            </a:r>
            <a:r>
              <a:rPr lang="vi-VN" sz="2400" b="1">
                <a:solidFill>
                  <a:srgbClr val="00AEEF"/>
                </a:solidFill>
              </a:rPr>
              <a:t>vrednic de cinste</a:t>
            </a:r>
            <a:r>
              <a:rPr lang="vi-VN" sz="2400" b="1">
                <a:solidFill>
                  <a:srgbClr val="EC008C"/>
                </a:solidFill>
              </a:rPr>
              <a:t>, tot ce este </a:t>
            </a:r>
            <a:r>
              <a:rPr lang="vi-VN" sz="2400" b="1">
                <a:solidFill>
                  <a:srgbClr val="00AEEF"/>
                </a:solidFill>
              </a:rPr>
              <a:t>drept</a:t>
            </a:r>
            <a:r>
              <a:rPr lang="vi-VN" sz="2400" b="1">
                <a:solidFill>
                  <a:srgbClr val="EC008C"/>
                </a:solidFill>
              </a:rPr>
              <a:t>, tot ce este </a:t>
            </a:r>
            <a:r>
              <a:rPr lang="vi-VN" sz="2400" b="1">
                <a:solidFill>
                  <a:srgbClr val="00AEEF"/>
                </a:solidFill>
              </a:rPr>
              <a:t>curat</a:t>
            </a:r>
            <a:r>
              <a:rPr lang="vi-VN" sz="2400" b="1">
                <a:solidFill>
                  <a:srgbClr val="EC008C"/>
                </a:solidFill>
              </a:rPr>
              <a:t>, tot ce este </a:t>
            </a:r>
            <a:r>
              <a:rPr lang="vi-VN" sz="2400" b="1">
                <a:solidFill>
                  <a:srgbClr val="00AEEF"/>
                </a:solidFill>
              </a:rPr>
              <a:t>vrednic de iubit</a:t>
            </a:r>
            <a:r>
              <a:rPr lang="vi-VN" sz="2400" b="1">
                <a:solidFill>
                  <a:srgbClr val="EC008C"/>
                </a:solidFill>
              </a:rPr>
              <a:t>, tot ce este </a:t>
            </a:r>
            <a:r>
              <a:rPr lang="vi-VN" sz="2400" b="1">
                <a:solidFill>
                  <a:srgbClr val="00AEEF"/>
                </a:solidFill>
              </a:rPr>
              <a:t>vrednic de primit</a:t>
            </a:r>
            <a:r>
              <a:rPr lang="vi-VN" sz="2400" b="1">
                <a:solidFill>
                  <a:srgbClr val="EC008C"/>
                </a:solidFill>
              </a:rPr>
              <a:t>, orice </a:t>
            </a:r>
            <a:r>
              <a:rPr lang="vi-VN" sz="2400" b="1">
                <a:solidFill>
                  <a:srgbClr val="00AEEF"/>
                </a:solidFill>
              </a:rPr>
              <a:t>faptă bună</a:t>
            </a:r>
            <a:r>
              <a:rPr lang="vi-VN" sz="2400" b="1">
                <a:solidFill>
                  <a:srgbClr val="EC008C"/>
                </a:solidFill>
              </a:rPr>
              <a:t>, și orice </a:t>
            </a:r>
            <a:r>
              <a:rPr lang="vi-VN" sz="2400" b="1">
                <a:solidFill>
                  <a:srgbClr val="00AEEF"/>
                </a:solidFill>
              </a:rPr>
              <a:t>laudă</a:t>
            </a:r>
            <a:r>
              <a:rPr lang="vi-VN" sz="2400" b="1">
                <a:solidFill>
                  <a:srgbClr val="EC008C"/>
                </a:solidFill>
              </a:rPr>
              <a:t>, aceea să vă însuflețească.” </a:t>
            </a:r>
            <a:r>
              <a:rPr lang="en-GB" sz="1600" b="1">
                <a:solidFill>
                  <a:srgbClr val="6D6F71"/>
                </a:solidFill>
              </a:rPr>
              <a:t>	</a:t>
            </a:r>
            <a:r>
              <a:rPr lang="ro-RO" sz="1600" b="1">
                <a:solidFill>
                  <a:srgbClr val="6D6F71"/>
                </a:solidFill>
              </a:rPr>
              <a:t>									</a:t>
            </a:r>
            <a:r>
              <a:rPr lang="en-GB" sz="1600" b="1">
                <a:solidFill>
                  <a:srgbClr val="6D6F71"/>
                </a:solidFill>
              </a:rPr>
              <a:t>(</a:t>
            </a:r>
            <a:r>
              <a:rPr lang="ro-RO" sz="1600" b="1">
                <a:solidFill>
                  <a:srgbClr val="6D6F71"/>
                </a:solidFill>
              </a:rPr>
              <a:t>Filipeni </a:t>
            </a:r>
            <a:r>
              <a:rPr lang="en-GB" sz="1600" b="1">
                <a:solidFill>
                  <a:srgbClr val="6D6F71"/>
                </a:solidFill>
              </a:rPr>
              <a:t>4:8)</a:t>
            </a:r>
            <a:endParaRPr lang="en-US" sz="1600" b="1">
              <a:solidFill>
                <a:srgbClr val="6D6F71"/>
              </a:solidFill>
            </a:endParaRPr>
          </a:p>
        </p:txBody>
      </p:sp>
      <p:sp>
        <p:nvSpPr>
          <p:cNvPr id="31748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7 | </a:t>
            </a:r>
            <a:r>
              <a:rPr lang="ro-RO" sz="1100" b="1">
                <a:solidFill>
                  <a:schemeClr val="bg1"/>
                </a:solidFill>
              </a:rPr>
              <a:t>BĂTĂLIA PENTRU MINTEA NOASTRĂ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Box 2"/>
          <p:cNvSpPr txBox="1">
            <a:spLocks noChangeArrowheads="1"/>
          </p:cNvSpPr>
          <p:nvPr/>
        </p:nvSpPr>
        <p:spPr bwMode="auto">
          <a:xfrm>
            <a:off x="539750" y="1031875"/>
            <a:ext cx="688975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Pauză de meditare </a:t>
            </a:r>
            <a:r>
              <a:rPr lang="en-GB" sz="3000" b="1">
                <a:solidFill>
                  <a:srgbClr val="00AEEF"/>
                </a:solidFill>
              </a:rPr>
              <a:t>3</a:t>
            </a:r>
          </a:p>
        </p:txBody>
      </p:sp>
      <p:sp>
        <p:nvSpPr>
          <p:cNvPr id="32771" name="Rectangle 1"/>
          <p:cNvSpPr>
            <a:spLocks noChangeArrowheads="1"/>
          </p:cNvSpPr>
          <p:nvPr/>
        </p:nvSpPr>
        <p:spPr bwMode="auto">
          <a:xfrm>
            <a:off x="539750" y="1927225"/>
            <a:ext cx="7747000" cy="2716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Ce credeți că înseamnă, în mod practic, să îmbrăcați armura lui Dumnezeu?</a:t>
            </a:r>
            <a:endParaRPr lang="en-GB" sz="2200" b="1" dirty="0">
              <a:solidFill>
                <a:srgbClr val="EC008C"/>
              </a:solidFill>
            </a:endParaRPr>
          </a:p>
          <a:p>
            <a:pPr>
              <a:spcBef>
                <a:spcPct val="75000"/>
              </a:spcBef>
            </a:pPr>
            <a:r>
              <a:rPr lang="vi-VN" sz="2200" b="1" dirty="0">
                <a:solidFill>
                  <a:srgbClr val="EC008C"/>
                </a:solidFill>
              </a:rPr>
              <a:t>Dacă</a:t>
            </a:r>
            <a:r>
              <a:rPr lang="ro-RO" sz="2200" b="1" dirty="0">
                <a:solidFill>
                  <a:srgbClr val="EC008C"/>
                </a:solidFill>
              </a:rPr>
              <a:t> vă treziți în timpul nopții cu sentimentul că în dormitorul vostru este o prezență demonică înfricoșătoare, bazat pe Iacov 4:7 și pe ceea ce ați învățat în această sesiune, care credeți că ar fi o acțiune potrivită?</a:t>
            </a:r>
            <a:endParaRPr lang="en-GB" sz="2200" b="1" dirty="0">
              <a:solidFill>
                <a:srgbClr val="EC008C"/>
              </a:solidFill>
            </a:endParaRPr>
          </a:p>
        </p:txBody>
      </p:sp>
      <p:sp>
        <p:nvSpPr>
          <p:cNvPr id="32772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chemeClr val="bg1"/>
              </a:solidFill>
            </a:endParaRPr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 </a:t>
            </a:r>
            <a:r>
              <a:rPr lang="en-US" sz="1100" b="1">
                <a:solidFill>
                  <a:schemeClr val="bg1"/>
                </a:solidFill>
              </a:rPr>
              <a:t>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7 | </a:t>
            </a:r>
            <a:r>
              <a:rPr lang="ro-RO" sz="1100" b="1">
                <a:solidFill>
                  <a:schemeClr val="bg1"/>
                </a:solidFill>
              </a:rPr>
              <a:t>BĂTĂLIA PENTRU MINTEA NOASTRĂ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3" descr="FREE!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46375" y="96838"/>
            <a:ext cx="3651250" cy="494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Rectangle 2"/>
          <p:cNvSpPr>
            <a:spLocks noChangeArrowheads="1"/>
          </p:cNvSpPr>
          <p:nvPr/>
        </p:nvSpPr>
        <p:spPr bwMode="auto">
          <a:xfrm>
            <a:off x="5357813" y="4714875"/>
            <a:ext cx="364331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o-RO" sz="1200" b="1">
                <a:solidFill>
                  <a:srgbClr val="6D6F71"/>
                </a:solidFill>
              </a:rPr>
              <a:t>Finalul prezentării</a:t>
            </a:r>
            <a:r>
              <a:rPr lang="en-GB" sz="1200" b="1">
                <a:solidFill>
                  <a:srgbClr val="6D6F71"/>
                </a:solidFill>
              </a:rPr>
              <a:t>, </a:t>
            </a:r>
            <a:r>
              <a:rPr lang="ro-RO" sz="1200" b="1">
                <a:solidFill>
                  <a:srgbClr val="6D6F71"/>
                </a:solidFill>
              </a:rPr>
              <a:t>apasă </a:t>
            </a:r>
            <a:r>
              <a:rPr lang="en-GB" sz="1200" b="1">
                <a:solidFill>
                  <a:srgbClr val="6D6F71"/>
                </a:solidFill>
              </a:rPr>
              <a:t>[esc] </a:t>
            </a:r>
            <a:r>
              <a:rPr lang="ro-RO" sz="1200" b="1">
                <a:solidFill>
                  <a:srgbClr val="6D6F71"/>
                </a:solidFill>
              </a:rPr>
              <a:t>pentru a ieși</a:t>
            </a:r>
            <a:endParaRPr lang="en-GB" sz="1200" b="1">
              <a:solidFill>
                <a:srgbClr val="6D6F71"/>
              </a:solidFill>
            </a:endParaRPr>
          </a:p>
        </p:txBody>
      </p:sp>
    </p:spTree>
  </p:cSld>
  <p:clrMapOvr>
    <a:masterClrMapping/>
  </p:clrMapOvr>
  <p:transition advClick="0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1741</TotalTime>
  <Words>1593</Words>
  <Application>Microsoft Office PowerPoint</Application>
  <PresentationFormat>On-screen Show (16:9)</PresentationFormat>
  <Paragraphs>178</Paragraphs>
  <Slides>32</Slides>
  <Notes>32</Notes>
  <HiddenSlides>0</HiddenSlides>
  <MMClips>0</MMClips>
  <ScaleCrop>false</ScaleCrop>
  <HeadingPairs>
    <vt:vector size="8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  <vt:variant>
        <vt:lpstr>Custom Shows</vt:lpstr>
      </vt:variant>
      <vt:variant>
        <vt:i4>1</vt:i4>
      </vt:variant>
    </vt:vector>
  </HeadingPairs>
  <TitlesOfParts>
    <vt:vector size="36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Dont_Pause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battle for our minds</dc:title>
  <dc:creator>Freedom in Christ</dc:creator>
  <cp:lastModifiedBy>Office ZIZULA</cp:lastModifiedBy>
  <cp:revision>380</cp:revision>
  <dcterms:created xsi:type="dcterms:W3CDTF">2009-05-20T09:05:57Z</dcterms:created>
  <dcterms:modified xsi:type="dcterms:W3CDTF">2026-06-03T18:21:47Z</dcterms:modified>
</cp:coreProperties>
</file>