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1"/>
  </p:notesMasterIdLst>
  <p:sldIdLst>
    <p:sldId id="369" r:id="rId2"/>
    <p:sldId id="258" r:id="rId3"/>
    <p:sldId id="340" r:id="rId4"/>
    <p:sldId id="341" r:id="rId5"/>
    <p:sldId id="342" r:id="rId6"/>
    <p:sldId id="281" r:id="rId7"/>
    <p:sldId id="343" r:id="rId8"/>
    <p:sldId id="353" r:id="rId9"/>
    <p:sldId id="348" r:id="rId10"/>
    <p:sldId id="349" r:id="rId11"/>
    <p:sldId id="346" r:id="rId12"/>
    <p:sldId id="367" r:id="rId13"/>
    <p:sldId id="350" r:id="rId14"/>
    <p:sldId id="370" r:id="rId15"/>
    <p:sldId id="354" r:id="rId16"/>
    <p:sldId id="351" r:id="rId17"/>
    <p:sldId id="368" r:id="rId18"/>
    <p:sldId id="352" r:id="rId19"/>
    <p:sldId id="344" r:id="rId20"/>
    <p:sldId id="356" r:id="rId21"/>
    <p:sldId id="359" r:id="rId22"/>
    <p:sldId id="358" r:id="rId23"/>
    <p:sldId id="339" r:id="rId24"/>
    <p:sldId id="363" r:id="rId25"/>
    <p:sldId id="365" r:id="rId26"/>
    <p:sldId id="371" r:id="rId27"/>
    <p:sldId id="362" r:id="rId28"/>
    <p:sldId id="361" r:id="rId29"/>
    <p:sldId id="288" r:id="rId30"/>
  </p:sldIdLst>
  <p:sldSz cx="9144000" cy="5143500" type="screen16x9"/>
  <p:notesSz cx="6858000" cy="9144000"/>
  <p:embeddedFontLst>
    <p:embeddedFont>
      <p:font typeface="Myriad Pro" panose="020B0503030403020204" pitchFamily="34" charset="0"/>
      <p:regular r:id="rId32"/>
      <p:bold r:id="rId33"/>
      <p:italic r:id="rId34"/>
      <p:boldItalic r:id="rId35"/>
    </p:embeddedFont>
    <p:embeddedFont>
      <p:font typeface="Myriad Pro Light" panose="020B0403030403020204" pitchFamily="34" charset="0"/>
      <p:regular r:id="rId36"/>
      <p:bold r:id="rId37"/>
      <p:italic r:id="rId38"/>
      <p:boldItalic r:id="rId39"/>
    </p:embeddedFont>
    <p:embeddedFont>
      <p:font typeface="Wingdings 3" panose="05040102010807070707" pitchFamily="18" charset="2"/>
      <p:regular r:id="rId40"/>
    </p:embeddedFont>
  </p:embeddedFontLst>
  <p:custShowLst>
    <p:custShow name="Dont_Pause" id="0">
      <p:sldLst>
        <p:sld r:id="rId3"/>
        <p:sld r:id="rId4"/>
        <p:sld r:id="rId5"/>
        <p:sld r:id="rId6"/>
        <p:sld r:id="rId7"/>
        <p:sld r:id="rId8"/>
        <p:sld r:id="rId9"/>
        <p:sld r:id="rId10"/>
        <p:sld r:id="rId11"/>
        <p:sld r:id="rId12"/>
        <p:sld r:id="rId13"/>
        <p:sld r:id="rId14"/>
        <p:sld r:id="rId16"/>
        <p:sld r:id="rId17"/>
        <p:sld r:id="rId18"/>
        <p:sld r:id="rId19"/>
        <p:sld r:id="rId20"/>
        <p:sld r:id="rId21"/>
        <p:sld r:id="rId22"/>
        <p:sld r:id="rId23"/>
        <p:sld r:id="rId24"/>
        <p:sld r:id="rId25"/>
        <p:sld r:id="rId26"/>
        <p:sld r:id="rId28"/>
        <p:sld r:id="rId29"/>
        <p:sld r:id="rId30"/>
      </p:sldLst>
    </p:custShow>
  </p:custShow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008C"/>
    <a:srgbClr val="00AEEF"/>
    <a:srgbClr val="6D6F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500" autoAdjust="0"/>
    <p:restoredTop sz="94660"/>
  </p:normalViewPr>
  <p:slideViewPr>
    <p:cSldViewPr>
      <p:cViewPr varScale="1">
        <p:scale>
          <a:sx n="211" d="100"/>
          <a:sy n="211" d="100"/>
        </p:scale>
        <p:origin x="252" y="174"/>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F287D4F4-9860-4984-97C9-8F47C68B3F33}" type="datetimeFigureOut">
              <a:rPr lang="en-US"/>
              <a:pPr>
                <a:defRPr/>
              </a:pPr>
              <a:t>6/3/2026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2D24151F-32EE-4D18-8D47-56A64AB8CA80}"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32772"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A9D25DFC-0F53-4197-B022-5E944C915AE3}" type="slidenum">
              <a:rPr lang="en-GB" sz="1200"/>
              <a:pPr algn="r"/>
              <a:t>1</a:t>
            </a:fld>
            <a:endParaRPr lang="en-GB"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337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3DA5BA5-62C6-448A-8A45-CEDE7DE083F1}"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348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3D700D4-6707-4832-9A3A-1077FEADE714}"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358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59937D2-9E2B-40B0-82E1-5C4391B8C47C}"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368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9280938-572B-4197-BE12-62343D62242D}"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378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E02943F-FDDE-4267-8217-921516A58ABE}"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389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9555F89-7ADB-41F7-8436-BCF7DB04D9E7}"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A81E932-29AC-46CA-91FC-DF96150EAE0A}"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409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02B1AA8-56DF-4743-BB0B-9EDD7BB28275}"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p:spPr>
      </p:sp>
      <p:sp>
        <p:nvSpPr>
          <p:cNvPr id="419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419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97A3CA-E532-4B20-9EDC-5B85785E83AC}"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4301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6EC424E-5C7D-44E0-A0FD-71A963B8B1F7}"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440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88F89C-9600-4C24-89C1-ED2F2CF92B8E}"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450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B39373B-2F9D-4F0F-B501-6CD3B9193CFD}"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460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8920554-6EF3-43C6-8EBF-CCA29EA2B9D2}"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471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F93918D-C018-4816-80EF-6140998A8F2A}"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FAA66C1-545E-4C16-B3C5-6E61478A8B1A}"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8569BA3-E108-4D91-BD7B-EA2B8EE0D41E}"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01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8A5494A-A3C9-4171-8197-46BC004AD30D}"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12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0A5FFED-D28B-4166-80BC-7ED64B841AC2}"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22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38AABAE-39E1-4DA2-8F48-81FB14FFEDE7}"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32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F31B611-3675-4CA5-AF8B-88F701494EC5}"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58573C0-88EF-47EB-9E33-1B9C35FCCB07}"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53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3D6A347-9A40-4D78-A784-22B1B4829536}"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63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A52781-DE27-4C39-8401-8C2944DE6909}"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73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48E35AA-84A5-4783-99DF-BE336E11545F}"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83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BDB218-CD58-4060-8A56-E798BF77D200}"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93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3AE342F-2C39-4FB7-B809-F5387AE2ACDC}"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604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76A30E5-817F-4B63-808B-214F9056D38F}"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614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67BAE7F-8773-4AAC-B73F-F1B72D33A628}" type="slidenum">
              <a:rPr lang="en-US" smtClean="0"/>
              <a:pPr/>
              <a:t>29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B55DF3E5-D9DE-4EEC-86E2-4394C4517777}"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3C19EEC-0429-4E4D-92BC-A3118168E102}"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ABF1980-1621-40F9-99E1-7AB3A477AC57}"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A4D777D-883E-4C68-B093-2C95761BBA7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7"/>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62E64971-6DD2-4D19-8A38-B66AC0B8F99A}"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739C19C-3AAB-4779-B4D4-66788154858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000125"/>
            <a:ext cx="4038600" cy="2828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00125"/>
            <a:ext cx="4038600" cy="2828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32CC51FB-8933-4D72-9648-271AD77F6048}" type="datetimeFigureOut">
              <a:rPr lang="en-US"/>
              <a:pPr>
                <a:defRPr/>
              </a:pPr>
              <a:t>6/3/2026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F229B7A-238A-4933-AA56-688F719FD80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51E72549-9A63-4506-A9E9-478EB34316E3}" type="datetimeFigureOut">
              <a:rPr lang="en-US"/>
              <a:pPr>
                <a:defRPr/>
              </a:pPr>
              <a:t>6/3/2026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63C50CC-B9EF-4E79-97A3-DD1109C9BF9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37A0866-9BAA-4BC1-9912-A84BECF1B3AC}" type="datetimeFigureOut">
              <a:rPr lang="en-US"/>
              <a:pPr>
                <a:defRPr/>
              </a:pPr>
              <a:t>6/3/2026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F1D3E7E3-7A14-4685-A664-414E5B5A103D}"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88410C4-AD99-4AA1-BA64-A86CD75E2E91}" type="datetimeFigureOut">
              <a:rPr lang="en-US"/>
              <a:pPr>
                <a:defRPr/>
              </a:pPr>
              <a:t>6/3/2026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FD842E14-0585-4811-A5C1-02C88F8B868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8"/>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2364C97A-BA8F-4DC0-B377-F5FB1E4739A2}" type="datetimeFigureOut">
              <a:rPr lang="en-US"/>
              <a:pPr>
                <a:defRPr/>
              </a:pPr>
              <a:t>6/3/2026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24236C8-F884-4A75-B052-EA74768320BB}"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67F1B2D-5848-4D6A-9CBE-C0B131EFA324}" type="datetimeFigureOut">
              <a:rPr lang="en-US"/>
              <a:pPr>
                <a:defRPr/>
              </a:pPr>
              <a:t>6/3/2026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6764E6F-FD46-40CA-9055-4DDC9880DD84}"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CDFE3BE-A474-46BA-AAE7-5A919C491702}"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53C235D-C72A-4B47-834E-BDACB939DCEA}"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71450"/>
            <a:ext cx="2057400" cy="3657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71450"/>
            <a:ext cx="6019800" cy="3657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B9D3B56D-CD0F-415B-A003-9AAB7074312F}"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82DA370-42D0-4DA2-8B51-DAB154F88AD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E5531CCE-1992-4DAE-BF35-A5932F79E702}" type="datetimeFigureOut">
              <a:rPr lang="en-US"/>
              <a:pPr>
                <a:defRPr/>
              </a:pPr>
              <a:t>6/3/2026</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19487CB-F078-48E5-9B15-1D28ABF15C9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000" kern="1200">
          <a:solidFill>
            <a:schemeClr val="tx1"/>
          </a:solidFill>
          <a:latin typeface="Myriad Pro" pitchFamily="34" charset="0"/>
          <a:ea typeface="+mj-ea"/>
          <a:cs typeface="+mj-cs"/>
        </a:defRPr>
      </a:lvl1pPr>
      <a:lvl2pPr algn="ctr" rtl="0" eaLnBrk="0" fontAlgn="base" hangingPunct="0">
        <a:spcBef>
          <a:spcPct val="0"/>
        </a:spcBef>
        <a:spcAft>
          <a:spcPct val="0"/>
        </a:spcAft>
        <a:defRPr sz="4000">
          <a:solidFill>
            <a:schemeClr val="tx1"/>
          </a:solidFill>
          <a:latin typeface="Myriad Pro" pitchFamily="34" charset="0"/>
        </a:defRPr>
      </a:lvl2pPr>
      <a:lvl3pPr algn="ctr" rtl="0" eaLnBrk="0" fontAlgn="base" hangingPunct="0">
        <a:spcBef>
          <a:spcPct val="0"/>
        </a:spcBef>
        <a:spcAft>
          <a:spcPct val="0"/>
        </a:spcAft>
        <a:defRPr sz="4000">
          <a:solidFill>
            <a:schemeClr val="tx1"/>
          </a:solidFill>
          <a:latin typeface="Myriad Pro" pitchFamily="34" charset="0"/>
        </a:defRPr>
      </a:lvl3pPr>
      <a:lvl4pPr algn="ctr" rtl="0" eaLnBrk="0" fontAlgn="base" hangingPunct="0">
        <a:spcBef>
          <a:spcPct val="0"/>
        </a:spcBef>
        <a:spcAft>
          <a:spcPct val="0"/>
        </a:spcAft>
        <a:defRPr sz="4000">
          <a:solidFill>
            <a:schemeClr val="tx1"/>
          </a:solidFill>
          <a:latin typeface="Myriad Pro" pitchFamily="34" charset="0"/>
        </a:defRPr>
      </a:lvl4pPr>
      <a:lvl5pPr algn="ctr" rtl="0" eaLnBrk="0" fontAlgn="base" hangingPunct="0">
        <a:spcBef>
          <a:spcPct val="0"/>
        </a:spcBef>
        <a:spcAft>
          <a:spcPct val="0"/>
        </a:spcAft>
        <a:defRPr sz="4000">
          <a:solidFill>
            <a:schemeClr val="tx1"/>
          </a:solidFill>
          <a:latin typeface="Myriad Pro"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b="1" kern="1200">
          <a:solidFill>
            <a:schemeClr val="tx1"/>
          </a:solidFill>
          <a:latin typeface="Myriad Pro Light" pitchFamily="34" charset="0"/>
          <a:ea typeface="+mn-ea"/>
          <a:cs typeface="+mn-cs"/>
        </a:defRPr>
      </a:lvl1pPr>
      <a:lvl2pPr marL="742950" indent="-285750" algn="l" rtl="0" eaLnBrk="0" fontAlgn="base" hangingPunct="0">
        <a:spcBef>
          <a:spcPct val="20000"/>
        </a:spcBef>
        <a:spcAft>
          <a:spcPct val="0"/>
        </a:spcAft>
        <a:buFont typeface="Arial" charset="0"/>
        <a:buChar char="–"/>
        <a:defRPr sz="2800" b="1" kern="1200">
          <a:solidFill>
            <a:schemeClr val="tx1"/>
          </a:solidFill>
          <a:latin typeface="Myriad Pro Light" pitchFamily="34" charset="0"/>
          <a:ea typeface="+mn-ea"/>
          <a:cs typeface="+mn-cs"/>
        </a:defRPr>
      </a:lvl2pPr>
      <a:lvl3pPr marL="1143000" indent="-228600" algn="l" rtl="0" eaLnBrk="0" fontAlgn="base" hangingPunct="0">
        <a:spcBef>
          <a:spcPct val="20000"/>
        </a:spcBef>
        <a:spcAft>
          <a:spcPct val="0"/>
        </a:spcAft>
        <a:buFont typeface="Arial" charset="0"/>
        <a:buChar char="•"/>
        <a:defRPr sz="2400" b="1" kern="1200">
          <a:solidFill>
            <a:schemeClr val="tx1"/>
          </a:solidFill>
          <a:latin typeface="Myriad Pro Light" pitchFamily="34" charset="0"/>
          <a:ea typeface="+mn-ea"/>
          <a:cs typeface="+mn-cs"/>
        </a:defRPr>
      </a:lvl3pPr>
      <a:lvl4pPr marL="1600200" indent="-228600" algn="l" rtl="0" eaLnBrk="0" fontAlgn="base" hangingPunct="0">
        <a:spcBef>
          <a:spcPct val="20000"/>
        </a:spcBef>
        <a:spcAft>
          <a:spcPct val="0"/>
        </a:spcAft>
        <a:buFont typeface="Arial" charset="0"/>
        <a:buChar char="–"/>
        <a:defRPr sz="2000" b="1" kern="1200">
          <a:solidFill>
            <a:schemeClr val="tx1"/>
          </a:solidFill>
          <a:latin typeface="Myriad Pro Light" pitchFamily="34" charset="0"/>
          <a:ea typeface="+mn-ea"/>
          <a:cs typeface="+mn-cs"/>
        </a:defRPr>
      </a:lvl4pPr>
      <a:lvl5pPr marL="2057400" indent="-228600" algn="l" rtl="0" eaLnBrk="0" fontAlgn="base" hangingPunct="0">
        <a:spcBef>
          <a:spcPct val="20000"/>
        </a:spcBef>
        <a:spcAft>
          <a:spcPct val="0"/>
        </a:spcAft>
        <a:buFont typeface="Arial" charset="0"/>
        <a:buChar char="»"/>
        <a:defRPr sz="2000" b="1" kern="1200">
          <a:solidFill>
            <a:schemeClr val="tx1"/>
          </a:solidFill>
          <a:latin typeface="Myriad Pro Light"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050" name="TextBox 4"/>
          <p:cNvSpPr txBox="1">
            <a:spLocks noChangeArrowheads="1"/>
          </p:cNvSpPr>
          <p:nvPr/>
        </p:nvSpPr>
        <p:spPr bwMode="auto">
          <a:xfrm>
            <a:off x="1963738" y="3148013"/>
            <a:ext cx="5214937" cy="427037"/>
          </a:xfrm>
          <a:prstGeom prst="rect">
            <a:avLst/>
          </a:prstGeom>
          <a:noFill/>
          <a:ln w="9525">
            <a:noFill/>
            <a:miter lim="800000"/>
            <a:headEnd/>
            <a:tailEnd/>
          </a:ln>
        </p:spPr>
        <p:txBody>
          <a:bodyPr>
            <a:spAutoFit/>
          </a:bodyPr>
          <a:lstStyle/>
          <a:p>
            <a:pPr algn="ctr"/>
            <a:r>
              <a:rPr lang="ro-RO" sz="2200">
                <a:solidFill>
                  <a:schemeClr val="bg1"/>
                </a:solidFill>
              </a:rPr>
              <a:t>SESIUNEA </a:t>
            </a:r>
            <a:r>
              <a:rPr lang="en-GB" sz="2200">
                <a:solidFill>
                  <a:schemeClr val="bg1"/>
                </a:solidFill>
              </a:rPr>
              <a:t>8</a:t>
            </a:r>
            <a:endParaRPr lang="en-US" sz="2200">
              <a:solidFill>
                <a:schemeClr val="bg1"/>
              </a:solidFill>
            </a:endParaRPr>
          </a:p>
        </p:txBody>
      </p:sp>
      <p:sp>
        <p:nvSpPr>
          <p:cNvPr id="2051" name="TextBox 5"/>
          <p:cNvSpPr txBox="1">
            <a:spLocks noChangeArrowheads="1"/>
          </p:cNvSpPr>
          <p:nvPr/>
        </p:nvSpPr>
        <p:spPr bwMode="auto">
          <a:xfrm>
            <a:off x="0" y="2355850"/>
            <a:ext cx="9144000" cy="519113"/>
          </a:xfrm>
          <a:prstGeom prst="rect">
            <a:avLst/>
          </a:prstGeom>
          <a:noFill/>
          <a:ln w="9525">
            <a:noFill/>
            <a:miter lim="800000"/>
            <a:headEnd/>
            <a:tailEnd/>
          </a:ln>
        </p:spPr>
        <p:txBody>
          <a:bodyPr>
            <a:spAutoFit/>
          </a:bodyPr>
          <a:lstStyle/>
          <a:p>
            <a:pPr algn="ctr"/>
            <a:r>
              <a:rPr lang="ro-RO" sz="2800" b="1">
                <a:solidFill>
                  <a:schemeClr val="bg1"/>
                </a:solidFill>
              </a:rPr>
              <a:t>ADMINISTRAREA CORECTĂ A SENTIMENTELOR</a:t>
            </a:r>
            <a:endParaRPr lang="en-GB" sz="2800" b="1">
              <a:solidFill>
                <a:schemeClr val="bg1"/>
              </a:solidFill>
            </a:endParaRPr>
          </a:p>
        </p:txBody>
      </p:sp>
      <p:sp>
        <p:nvSpPr>
          <p:cNvPr id="2052" name="Text Box 5"/>
          <p:cNvSpPr txBox="1">
            <a:spLocks noChangeArrowheads="1"/>
          </p:cNvSpPr>
          <p:nvPr/>
        </p:nvSpPr>
        <p:spPr bwMode="auto">
          <a:xfrm>
            <a:off x="0" y="0"/>
            <a:ext cx="8964613" cy="600075"/>
          </a:xfrm>
          <a:prstGeom prst="rect">
            <a:avLst/>
          </a:prstGeom>
          <a:noFill/>
          <a:ln w="9525">
            <a:noFill/>
            <a:miter lim="800000"/>
            <a:headEnd/>
            <a:tailEnd/>
          </a:ln>
        </p:spPr>
        <p:txBody>
          <a:bodyPr>
            <a:spAutoFit/>
          </a:bodyPr>
          <a:lstStyle/>
          <a:p>
            <a:endParaRPr lang="en-US" sz="1100" b="1">
              <a:solidFill>
                <a:srgbClr val="6D6F71"/>
              </a:solidFill>
            </a:endParaRPr>
          </a:p>
          <a:p>
            <a:pPr algn="r"/>
            <a:r>
              <a:rPr lang="en-US" sz="1100" b="1">
                <a:solidFill>
                  <a:srgbClr val="6D6F71"/>
                </a:solidFill>
              </a:rPr>
              <a:t>     </a:t>
            </a:r>
            <a:r>
              <a:rPr lang="ro-RO" sz="1100" b="1">
                <a:solidFill>
                  <a:srgbClr val="6D6F71"/>
                </a:solidFill>
              </a:rPr>
              <a:t>LIBERTATE ÎN CRISTOS</a:t>
            </a:r>
            <a:r>
              <a:rPr lang="en-US" sz="1100" b="1">
                <a:solidFill>
                  <a:srgbClr val="6D6F71"/>
                </a:solidFill>
              </a:rPr>
              <a:t> | </a:t>
            </a:r>
            <a:r>
              <a:rPr lang="ro-RO" sz="1100" b="1">
                <a:solidFill>
                  <a:srgbClr val="6D6F71"/>
                </a:solidFill>
              </a:rPr>
              <a:t>SESIUNEA </a:t>
            </a:r>
            <a:r>
              <a:rPr lang="en-US" sz="1100" b="1">
                <a:solidFill>
                  <a:srgbClr val="6D6F71"/>
                </a:solidFill>
              </a:rPr>
              <a:t>8 | </a:t>
            </a:r>
            <a:r>
              <a:rPr lang="ro-RO" sz="1100" b="1">
                <a:solidFill>
                  <a:srgbClr val="6D6F71"/>
                </a:solidFill>
              </a:rPr>
              <a:t>ADMINISTRAREA CORECTĂ A SENTIMENTELOR</a:t>
            </a:r>
            <a:endParaRPr lang="en-US" sz="1100" b="1">
              <a:solidFill>
                <a:srgbClr val="6D6F71"/>
              </a:solidFill>
            </a:endParaRPr>
          </a:p>
          <a:p>
            <a:endParaRPr lang="en-GB" sz="1100" b="1">
              <a:solidFill>
                <a:srgbClr val="6D6F71"/>
              </a:solidFill>
            </a:endParaRPr>
          </a:p>
        </p:txBody>
      </p:sp>
      <p:sp>
        <p:nvSpPr>
          <p:cNvPr id="2053" name="Rectangle 2">
            <a:hlinkClick r:id="" action="ppaction://customshow?id=0"/>
          </p:cNvPr>
          <p:cNvSpPr>
            <a:spLocks noChangeArrowheads="1"/>
          </p:cNvSpPr>
          <p:nvPr/>
        </p:nvSpPr>
        <p:spPr bwMode="auto">
          <a:xfrm>
            <a:off x="5148263" y="4714875"/>
            <a:ext cx="3852862" cy="276225"/>
          </a:xfrm>
          <a:prstGeom prst="rect">
            <a:avLst/>
          </a:prstGeom>
          <a:noFill/>
          <a:ln w="9525">
            <a:noFill/>
            <a:miter lim="800000"/>
            <a:headEnd/>
            <a:tailEnd/>
          </a:ln>
        </p:spPr>
        <p:txBody>
          <a:bodyPr>
            <a:spAutoFit/>
          </a:bodyPr>
          <a:lstStyle/>
          <a:p>
            <a:pPr algn="r"/>
            <a:r>
              <a:rPr lang="ro-RO" sz="1200" b="1">
                <a:solidFill>
                  <a:srgbClr val="6D6F71"/>
                </a:solidFill>
              </a:rPr>
              <a:t>Clic pentru vizualizare fără „Pauză de meditare”</a:t>
            </a:r>
            <a:endParaRPr lang="en-GB" sz="1200" b="1">
              <a:solidFill>
                <a:srgbClr val="6D6F7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PCOff"/>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4332288" y="1071563"/>
            <a:ext cx="4394200" cy="3757612"/>
          </a:xfrm>
          <a:prstGeom prst="rect">
            <a:avLst/>
          </a:prstGeom>
          <a:noFill/>
          <a:ln w="9525">
            <a:noFill/>
            <a:miter lim="800000"/>
            <a:headEnd/>
            <a:tailEnd/>
          </a:ln>
        </p:spPr>
      </p:pic>
      <p:sp>
        <p:nvSpPr>
          <p:cNvPr id="3075" name="TextBox 2"/>
          <p:cNvSpPr txBox="1">
            <a:spLocks noChangeArrowheads="1"/>
          </p:cNvSpPr>
          <p:nvPr/>
        </p:nvSpPr>
        <p:spPr bwMode="auto">
          <a:xfrm>
            <a:off x="539750" y="1049338"/>
            <a:ext cx="6889750" cy="554037"/>
          </a:xfrm>
          <a:prstGeom prst="rect">
            <a:avLst/>
          </a:prstGeom>
          <a:noFill/>
          <a:ln w="9525">
            <a:noFill/>
            <a:miter lim="800000"/>
            <a:headEnd/>
            <a:tailEnd/>
          </a:ln>
        </p:spPr>
        <p:txBody>
          <a:bodyPr>
            <a:spAutoFit/>
          </a:bodyPr>
          <a:lstStyle/>
          <a:p>
            <a:r>
              <a:rPr lang="ro-RO" sz="3000" b="1">
                <a:solidFill>
                  <a:srgbClr val="00AEEF"/>
                </a:solidFill>
              </a:rPr>
              <a:t>Creierul și mintea</a:t>
            </a:r>
            <a:endParaRPr lang="en-US" sz="3000" b="1">
              <a:solidFill>
                <a:srgbClr val="00AEEF"/>
              </a:solidFill>
            </a:endParaRPr>
          </a:p>
        </p:txBody>
      </p:sp>
      <p:sp>
        <p:nvSpPr>
          <p:cNvPr id="3076" name="Rectangle 1"/>
          <p:cNvSpPr>
            <a:spLocks noChangeArrowheads="1"/>
          </p:cNvSpPr>
          <p:nvPr/>
        </p:nvSpPr>
        <p:spPr bwMode="auto">
          <a:xfrm>
            <a:off x="539750" y="1944688"/>
            <a:ext cx="4175125" cy="769937"/>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Creierul </a:t>
            </a:r>
            <a:r>
              <a:rPr lang="ro-RO" sz="2200" b="1" dirty="0">
                <a:solidFill>
                  <a:srgbClr val="6D6F71"/>
                </a:solidFill>
              </a:rPr>
              <a:t>este ca partea hardware a unui computer.</a:t>
            </a:r>
            <a:endParaRPr lang="en-US" sz="2200" b="1" dirty="0">
              <a:solidFill>
                <a:srgbClr val="6D6F71"/>
              </a:solidFill>
            </a:endParaRPr>
          </a:p>
        </p:txBody>
      </p:sp>
      <p:sp>
        <p:nvSpPr>
          <p:cNvPr id="307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PCScreen"/>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4337050" y="1071563"/>
            <a:ext cx="4378325" cy="3748087"/>
          </a:xfrm>
          <a:prstGeom prst="rect">
            <a:avLst/>
          </a:prstGeom>
          <a:noFill/>
          <a:ln w="9525">
            <a:noFill/>
            <a:miter lim="800000"/>
            <a:headEnd/>
            <a:tailEnd/>
          </a:ln>
        </p:spPr>
      </p:pic>
      <p:sp>
        <p:nvSpPr>
          <p:cNvPr id="4099" name="TextBox 2"/>
          <p:cNvSpPr txBox="1">
            <a:spLocks noChangeArrowheads="1"/>
          </p:cNvSpPr>
          <p:nvPr/>
        </p:nvSpPr>
        <p:spPr bwMode="auto">
          <a:xfrm>
            <a:off x="539750" y="1049338"/>
            <a:ext cx="6889750" cy="554037"/>
          </a:xfrm>
          <a:prstGeom prst="rect">
            <a:avLst/>
          </a:prstGeom>
          <a:noFill/>
          <a:ln w="9525">
            <a:noFill/>
            <a:miter lim="800000"/>
            <a:headEnd/>
            <a:tailEnd/>
          </a:ln>
        </p:spPr>
        <p:txBody>
          <a:bodyPr>
            <a:spAutoFit/>
          </a:bodyPr>
          <a:lstStyle/>
          <a:p>
            <a:r>
              <a:rPr lang="ro-RO" sz="3000" b="1">
                <a:solidFill>
                  <a:srgbClr val="00AEEF"/>
                </a:solidFill>
              </a:rPr>
              <a:t>Creierul și mintea</a:t>
            </a:r>
            <a:endParaRPr lang="en-US" sz="3000" b="1">
              <a:solidFill>
                <a:srgbClr val="00AEEF"/>
              </a:solidFill>
            </a:endParaRPr>
          </a:p>
        </p:txBody>
      </p:sp>
      <p:sp>
        <p:nvSpPr>
          <p:cNvPr id="4100" name="Rectangle 1"/>
          <p:cNvSpPr>
            <a:spLocks noChangeArrowheads="1"/>
          </p:cNvSpPr>
          <p:nvPr/>
        </p:nvSpPr>
        <p:spPr bwMode="auto">
          <a:xfrm>
            <a:off x="539750" y="1944688"/>
            <a:ext cx="4175125" cy="769937"/>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Mintea </a:t>
            </a:r>
            <a:r>
              <a:rPr lang="ro-RO" sz="2200" b="1" dirty="0">
                <a:solidFill>
                  <a:srgbClr val="6D6F71"/>
                </a:solidFill>
              </a:rPr>
              <a:t>este ca un software al unui computer.</a:t>
            </a:r>
            <a:endParaRPr lang="en-US" sz="2200" b="1" dirty="0">
              <a:solidFill>
                <a:srgbClr val="6D6F71"/>
              </a:solidFill>
            </a:endParaRPr>
          </a:p>
        </p:txBody>
      </p:sp>
      <p:sp>
        <p:nvSpPr>
          <p:cNvPr id="410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ChangeArrowheads="1"/>
          </p:cNvSpPr>
          <p:nvPr/>
        </p:nvSpPr>
        <p:spPr bwMode="auto">
          <a:xfrm>
            <a:off x="1000125" y="2122488"/>
            <a:ext cx="3571875" cy="1878012"/>
          </a:xfrm>
          <a:prstGeom prst="rect">
            <a:avLst/>
          </a:prstGeom>
          <a:noFill/>
          <a:ln w="9525">
            <a:noFill/>
            <a:miter lim="800000"/>
            <a:headEnd/>
            <a:tailEnd/>
          </a:ln>
        </p:spPr>
        <p:txBody>
          <a:bodyPr>
            <a:spAutoFit/>
          </a:bodyPr>
          <a:lstStyle/>
          <a:p>
            <a:pPr algn="r">
              <a:spcBef>
                <a:spcPts val="3000"/>
              </a:spcBef>
            </a:pPr>
            <a:r>
              <a:rPr lang="ro-RO" sz="2200" b="1">
                <a:solidFill>
                  <a:srgbClr val="EC008C"/>
                </a:solidFill>
              </a:rPr>
              <a:t>Voluntar</a:t>
            </a:r>
            <a:endParaRPr lang="en-GB" sz="2200" b="1">
              <a:solidFill>
                <a:srgbClr val="EC008C"/>
              </a:solidFill>
            </a:endParaRPr>
          </a:p>
          <a:p>
            <a:pPr algn="r">
              <a:spcBef>
                <a:spcPts val="3000"/>
              </a:spcBef>
            </a:pPr>
            <a:r>
              <a:rPr lang="ro-RO" sz="2200" b="1">
                <a:solidFill>
                  <a:srgbClr val="6D6F71"/>
                </a:solidFill>
              </a:rPr>
              <a:t>vorbire, mișcare</a:t>
            </a:r>
            <a:endParaRPr lang="en-GB" sz="2200" b="1">
              <a:solidFill>
                <a:srgbClr val="6D6F71"/>
              </a:solidFill>
            </a:endParaRPr>
          </a:p>
          <a:p>
            <a:pPr algn="r">
              <a:spcBef>
                <a:spcPts val="3000"/>
              </a:spcBef>
            </a:pPr>
            <a:r>
              <a:rPr lang="ro-RO" sz="2200" b="1">
                <a:solidFill>
                  <a:srgbClr val="6D6F71"/>
                </a:solidFill>
              </a:rPr>
              <a:t>credințe</a:t>
            </a:r>
            <a:endParaRPr lang="en-US" sz="2200" b="1">
              <a:solidFill>
                <a:srgbClr val="6D6F71"/>
              </a:solidFill>
            </a:endParaRPr>
          </a:p>
        </p:txBody>
      </p:sp>
      <p:sp>
        <p:nvSpPr>
          <p:cNvPr id="5123" name="Rectangle 4"/>
          <p:cNvSpPr>
            <a:spLocks noChangeArrowheads="1"/>
          </p:cNvSpPr>
          <p:nvPr/>
        </p:nvSpPr>
        <p:spPr bwMode="auto">
          <a:xfrm>
            <a:off x="4572000" y="2122488"/>
            <a:ext cx="3571875" cy="1878012"/>
          </a:xfrm>
          <a:prstGeom prst="rect">
            <a:avLst/>
          </a:prstGeom>
          <a:noFill/>
          <a:ln w="9525">
            <a:noFill/>
            <a:miter lim="800000"/>
            <a:headEnd/>
            <a:tailEnd/>
          </a:ln>
        </p:spPr>
        <p:txBody>
          <a:bodyPr>
            <a:spAutoFit/>
          </a:bodyPr>
          <a:lstStyle/>
          <a:p>
            <a:pPr>
              <a:spcBef>
                <a:spcPts val="3000"/>
              </a:spcBef>
            </a:pPr>
            <a:r>
              <a:rPr lang="ro-RO" sz="2200" b="1">
                <a:solidFill>
                  <a:srgbClr val="EC008C"/>
                </a:solidFill>
              </a:rPr>
              <a:t>Involuntar</a:t>
            </a:r>
            <a:endParaRPr lang="en-GB" sz="2200" b="1">
              <a:solidFill>
                <a:srgbClr val="EC008C"/>
              </a:solidFill>
            </a:endParaRPr>
          </a:p>
          <a:p>
            <a:pPr>
              <a:spcBef>
                <a:spcPts val="3000"/>
              </a:spcBef>
            </a:pPr>
            <a:r>
              <a:rPr lang="ro-RO" sz="2200" b="1">
                <a:solidFill>
                  <a:srgbClr val="6D6F71"/>
                </a:solidFill>
              </a:rPr>
              <a:t>bătăile inimii</a:t>
            </a:r>
            <a:r>
              <a:rPr lang="en-GB" sz="2200" b="1">
                <a:solidFill>
                  <a:srgbClr val="6D6F71"/>
                </a:solidFill>
              </a:rPr>
              <a:t>, </a:t>
            </a:r>
            <a:r>
              <a:rPr lang="ro-RO" sz="2200" b="1">
                <a:solidFill>
                  <a:srgbClr val="6D6F71"/>
                </a:solidFill>
              </a:rPr>
              <a:t>respirație</a:t>
            </a:r>
            <a:endParaRPr lang="en-GB" sz="2200" b="1">
              <a:solidFill>
                <a:srgbClr val="6D6F71"/>
              </a:solidFill>
            </a:endParaRPr>
          </a:p>
          <a:p>
            <a:pPr>
              <a:spcBef>
                <a:spcPts val="3000"/>
              </a:spcBef>
            </a:pPr>
            <a:r>
              <a:rPr lang="ro-RO" sz="2200" b="1">
                <a:solidFill>
                  <a:srgbClr val="6D6F71"/>
                </a:solidFill>
              </a:rPr>
              <a:t>sentimente</a:t>
            </a:r>
            <a:endParaRPr lang="en-US" sz="2200" b="1">
              <a:solidFill>
                <a:srgbClr val="6D6F71"/>
              </a:solidFill>
            </a:endParaRPr>
          </a:p>
        </p:txBody>
      </p:sp>
      <p:cxnSp>
        <p:nvCxnSpPr>
          <p:cNvPr id="7" name="Straight Connector 6"/>
          <p:cNvCxnSpPr/>
          <p:nvPr/>
        </p:nvCxnSpPr>
        <p:spPr>
          <a:xfrm rot="5400000">
            <a:off x="3572669" y="3071019"/>
            <a:ext cx="2000250" cy="1588"/>
          </a:xfrm>
          <a:prstGeom prst="line">
            <a:avLst/>
          </a:prstGeom>
          <a:ln w="25400">
            <a:solidFill>
              <a:srgbClr val="00AEEF"/>
            </a:solidFill>
          </a:ln>
        </p:spPr>
        <p:style>
          <a:lnRef idx="1">
            <a:schemeClr val="accent1"/>
          </a:lnRef>
          <a:fillRef idx="0">
            <a:schemeClr val="accent1"/>
          </a:fillRef>
          <a:effectRef idx="0">
            <a:schemeClr val="accent1"/>
          </a:effectRef>
          <a:fontRef idx="minor">
            <a:schemeClr val="tx1"/>
          </a:fontRef>
        </p:style>
      </p:cxnSp>
      <p:sp>
        <p:nvSpPr>
          <p:cNvPr id="5125" name="Rectangle 7"/>
          <p:cNvSpPr>
            <a:spLocks noChangeArrowheads="1"/>
          </p:cNvSpPr>
          <p:nvPr/>
        </p:nvSpPr>
        <p:spPr bwMode="auto">
          <a:xfrm>
            <a:off x="857250" y="2846388"/>
            <a:ext cx="1093788" cy="1154112"/>
          </a:xfrm>
          <a:prstGeom prst="rect">
            <a:avLst/>
          </a:prstGeom>
          <a:noFill/>
          <a:ln w="9525">
            <a:noFill/>
            <a:miter lim="800000"/>
            <a:headEnd/>
            <a:tailEnd/>
          </a:ln>
        </p:spPr>
        <p:txBody>
          <a:bodyPr wrap="none">
            <a:spAutoFit/>
          </a:bodyPr>
          <a:lstStyle/>
          <a:p>
            <a:pPr>
              <a:spcBef>
                <a:spcPts val="3000"/>
              </a:spcBef>
            </a:pPr>
            <a:r>
              <a:rPr lang="ro-RO" sz="2200" b="1">
                <a:solidFill>
                  <a:srgbClr val="EC008C"/>
                </a:solidFill>
              </a:rPr>
              <a:t>Creier</a:t>
            </a:r>
            <a:r>
              <a:rPr lang="en-GB" sz="2200" b="1">
                <a:solidFill>
                  <a:srgbClr val="EC008C"/>
                </a:solidFill>
              </a:rPr>
              <a:t>:</a:t>
            </a:r>
          </a:p>
          <a:p>
            <a:pPr>
              <a:spcBef>
                <a:spcPts val="3000"/>
              </a:spcBef>
            </a:pPr>
            <a:r>
              <a:rPr lang="ro-RO" sz="2200" b="1">
                <a:solidFill>
                  <a:srgbClr val="EC008C"/>
                </a:solidFill>
              </a:rPr>
              <a:t>Minte</a:t>
            </a:r>
            <a:r>
              <a:rPr lang="en-GB" sz="2200" b="1">
                <a:solidFill>
                  <a:srgbClr val="EC008C"/>
                </a:solidFill>
              </a:rPr>
              <a:t>:</a:t>
            </a:r>
            <a:endParaRPr lang="en-US" sz="2200" b="1">
              <a:solidFill>
                <a:srgbClr val="EC008C"/>
              </a:solidFill>
            </a:endParaRPr>
          </a:p>
        </p:txBody>
      </p:sp>
      <p:sp>
        <p:nvSpPr>
          <p:cNvPr id="5126" name="TextBox 2"/>
          <p:cNvSpPr txBox="1">
            <a:spLocks noChangeArrowheads="1"/>
          </p:cNvSpPr>
          <p:nvPr/>
        </p:nvSpPr>
        <p:spPr bwMode="auto">
          <a:xfrm>
            <a:off x="539750" y="1017588"/>
            <a:ext cx="8064500" cy="554037"/>
          </a:xfrm>
          <a:prstGeom prst="rect">
            <a:avLst/>
          </a:prstGeom>
          <a:noFill/>
          <a:ln w="9525">
            <a:noFill/>
            <a:miter lim="800000"/>
            <a:headEnd/>
            <a:tailEnd/>
          </a:ln>
        </p:spPr>
        <p:txBody>
          <a:bodyPr>
            <a:spAutoFit/>
          </a:bodyPr>
          <a:lstStyle/>
          <a:p>
            <a:r>
              <a:rPr lang="ro-RO" sz="3000" b="1">
                <a:solidFill>
                  <a:srgbClr val="00AEEF"/>
                </a:solidFill>
              </a:rPr>
              <a:t>Nu putem controla direct ceea ce simțim</a:t>
            </a:r>
            <a:endParaRPr lang="en-US" sz="3000" b="1">
              <a:solidFill>
                <a:srgbClr val="00AEEF"/>
              </a:solidFill>
            </a:endParaRPr>
          </a:p>
        </p:txBody>
      </p:sp>
      <p:sp>
        <p:nvSpPr>
          <p:cNvPr id="512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C:\Documents and Settings\Vivid\My Documents\My Pictures\Picture2.pn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53988" y="895350"/>
            <a:ext cx="5297488" cy="3748088"/>
          </a:xfrm>
          <a:prstGeom prst="rect">
            <a:avLst/>
          </a:prstGeom>
          <a:noFill/>
          <a:ln w="9525">
            <a:noFill/>
            <a:miter lim="800000"/>
            <a:headEnd/>
            <a:tailEnd/>
          </a:ln>
        </p:spPr>
      </p:pic>
      <p:sp>
        <p:nvSpPr>
          <p:cNvPr id="6147" name="Rectangle 4"/>
          <p:cNvSpPr>
            <a:spLocks noChangeArrowheads="1"/>
          </p:cNvSpPr>
          <p:nvPr/>
        </p:nvSpPr>
        <p:spPr bwMode="auto">
          <a:xfrm>
            <a:off x="4857750" y="2071688"/>
            <a:ext cx="3500438" cy="1446212"/>
          </a:xfrm>
          <a:prstGeom prst="rect">
            <a:avLst/>
          </a:prstGeom>
          <a:noFill/>
          <a:ln w="9525">
            <a:noFill/>
            <a:miter lim="800000"/>
            <a:headEnd/>
            <a:tailEnd/>
          </a:ln>
        </p:spPr>
        <p:txBody>
          <a:bodyPr>
            <a:spAutoFit/>
          </a:bodyPr>
          <a:lstStyle/>
          <a:p>
            <a:pPr>
              <a:spcBef>
                <a:spcPts val="2400"/>
              </a:spcBef>
            </a:pPr>
            <a:r>
              <a:rPr lang="ro-RO" sz="2200" b="1" dirty="0">
                <a:solidFill>
                  <a:srgbClr val="EC008C"/>
                </a:solidFill>
              </a:rPr>
              <a:t>Sentimentele tale sunt pentru </a:t>
            </a:r>
            <a:r>
              <a:rPr lang="ro-RO" sz="2200" b="1" dirty="0">
                <a:solidFill>
                  <a:srgbClr val="00AEEF"/>
                </a:solidFill>
              </a:rPr>
              <a:t>sufletul </a:t>
            </a:r>
            <a:r>
              <a:rPr lang="ro-RO" sz="2200" b="1" dirty="0">
                <a:solidFill>
                  <a:srgbClr val="EC008C"/>
                </a:solidFill>
              </a:rPr>
              <a:t>tău ceea ce este capacitatea de durere pentru </a:t>
            </a:r>
            <a:r>
              <a:rPr lang="ro-RO" sz="2200" b="1" dirty="0">
                <a:solidFill>
                  <a:srgbClr val="00AEEF"/>
                </a:solidFill>
              </a:rPr>
              <a:t>trupul </a:t>
            </a:r>
            <a:r>
              <a:rPr lang="ro-RO" sz="2200" b="1" dirty="0">
                <a:solidFill>
                  <a:srgbClr val="EC008C"/>
                </a:solidFill>
              </a:rPr>
              <a:t>tău.</a:t>
            </a:r>
            <a:endParaRPr lang="en-US" sz="2200" b="1" dirty="0">
              <a:solidFill>
                <a:srgbClr val="EC008C"/>
              </a:solidFill>
            </a:endParaRPr>
          </a:p>
        </p:txBody>
      </p:sp>
      <p:sp>
        <p:nvSpPr>
          <p:cNvPr id="6148"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
          <p:cNvSpPr>
            <a:spLocks noChangeArrowheads="1"/>
          </p:cNvSpPr>
          <p:nvPr/>
        </p:nvSpPr>
        <p:spPr bwMode="auto">
          <a:xfrm>
            <a:off x="539750" y="1944688"/>
            <a:ext cx="6264275" cy="769937"/>
          </a:xfrm>
          <a:prstGeom prst="rect">
            <a:avLst/>
          </a:prstGeom>
          <a:noFill/>
          <a:ln w="9525">
            <a:noFill/>
            <a:miter lim="800000"/>
            <a:headEnd/>
            <a:tailEnd/>
          </a:ln>
        </p:spPr>
        <p:txBody>
          <a:bodyPr>
            <a:spAutoFit/>
          </a:bodyPr>
          <a:lstStyle/>
          <a:p>
            <a:pPr>
              <a:spcBef>
                <a:spcPts val="2400"/>
              </a:spcBef>
            </a:pPr>
            <a:r>
              <a:rPr lang="ro-RO" sz="2200" b="1" dirty="0">
                <a:solidFill>
                  <a:srgbClr val="EC008C"/>
                </a:solidFill>
              </a:rPr>
              <a:t>Dacă ceea ce </a:t>
            </a:r>
            <a:r>
              <a:rPr lang="ro-RO" sz="2200" b="1" dirty="0">
                <a:solidFill>
                  <a:srgbClr val="00AEEF"/>
                </a:solidFill>
              </a:rPr>
              <a:t>crezi </a:t>
            </a:r>
            <a:r>
              <a:rPr lang="ro-RO" sz="2200" b="1" dirty="0">
                <a:solidFill>
                  <a:srgbClr val="EC008C"/>
                </a:solidFill>
              </a:rPr>
              <a:t>nu reflectă adevărul</a:t>
            </a:r>
            <a:r>
              <a:rPr lang="en-US" sz="2200" b="1" dirty="0">
                <a:solidFill>
                  <a:srgbClr val="EC008C"/>
                </a:solidFill>
              </a:rPr>
              <a:t>, </a:t>
            </a:r>
            <a:r>
              <a:rPr lang="ro-RO" sz="2200" b="1" dirty="0">
                <a:solidFill>
                  <a:srgbClr val="EC008C"/>
                </a:solidFill>
              </a:rPr>
              <a:t>atunci ceea ce </a:t>
            </a:r>
            <a:r>
              <a:rPr lang="ro-RO" sz="2200" b="1" dirty="0">
                <a:solidFill>
                  <a:srgbClr val="00AEEF"/>
                </a:solidFill>
              </a:rPr>
              <a:t>simți </a:t>
            </a:r>
            <a:r>
              <a:rPr lang="ro-RO" sz="2200" b="1" dirty="0">
                <a:solidFill>
                  <a:srgbClr val="EC008C"/>
                </a:solidFill>
              </a:rPr>
              <a:t>nu va reflecta realitatea.</a:t>
            </a:r>
            <a:endParaRPr lang="en-US" sz="2200" b="1" dirty="0">
              <a:solidFill>
                <a:srgbClr val="EC008C"/>
              </a:solidFill>
            </a:endParaRPr>
          </a:p>
        </p:txBody>
      </p:sp>
      <p:sp>
        <p:nvSpPr>
          <p:cNvPr id="717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p:cNvSpPr>
            <a:spLocks noChangeArrowheads="1"/>
          </p:cNvSpPr>
          <p:nvPr/>
        </p:nvSpPr>
        <p:spPr bwMode="auto">
          <a:xfrm>
            <a:off x="539750" y="1357313"/>
            <a:ext cx="7889875" cy="2032000"/>
          </a:xfrm>
          <a:prstGeom prst="rect">
            <a:avLst/>
          </a:prstGeom>
          <a:noFill/>
          <a:ln w="9525">
            <a:noFill/>
            <a:miter lim="800000"/>
            <a:headEnd/>
            <a:tailEnd/>
          </a:ln>
        </p:spPr>
        <p:txBody>
          <a:bodyPr>
            <a:spAutoFit/>
          </a:bodyPr>
          <a:lstStyle/>
          <a:p>
            <a:pPr>
              <a:spcBef>
                <a:spcPts val="1000"/>
              </a:spcBef>
            </a:pPr>
            <a:r>
              <a:rPr lang="ro-RO" sz="2200" b="1">
                <a:solidFill>
                  <a:srgbClr val="EC008C"/>
                </a:solidFill>
              </a:rPr>
              <a:t>„</a:t>
            </a:r>
            <a:r>
              <a:rPr lang="vi-VN" sz="2200" b="1">
                <a:solidFill>
                  <a:srgbClr val="EC008C"/>
                </a:solidFill>
              </a:rPr>
              <a:t>Eu sunt omul care a văzut suferința sub nuiaua urgiei Lui. El m-a dus, m-a mânat în întuneric, și nu în lumină. Numai împotriva mea își întinde și își întoarce mâna, toată ziua. Mi-a prăpădit carnea și pielea și mi-a zdrobit oasele. </a:t>
            </a:r>
            <a:r>
              <a:rPr lang="ro-RO" sz="2200" b="1">
                <a:solidFill>
                  <a:srgbClr val="EC008C"/>
                </a:solidFill>
              </a:rPr>
              <a:t>”							</a:t>
            </a:r>
            <a:r>
              <a:rPr lang="ro-RO" sz="1600" b="1">
                <a:solidFill>
                  <a:srgbClr val="EC008C"/>
                </a:solidFill>
              </a:rPr>
              <a:t>						</a:t>
            </a:r>
            <a:r>
              <a:rPr lang="vi-VN" sz="1600" b="1">
                <a:solidFill>
                  <a:srgbClr val="EC008C"/>
                </a:solidFill>
              </a:rPr>
              <a:t> </a:t>
            </a:r>
            <a:r>
              <a:rPr lang="en-US" sz="1600" b="1">
                <a:solidFill>
                  <a:srgbClr val="6D6F71"/>
                </a:solidFill>
              </a:rPr>
              <a:t>(</a:t>
            </a:r>
            <a:r>
              <a:rPr lang="ro-RO" sz="1600" b="1">
                <a:solidFill>
                  <a:srgbClr val="6D6F71"/>
                </a:solidFill>
              </a:rPr>
              <a:t>Plângerile </a:t>
            </a:r>
            <a:r>
              <a:rPr lang="en-US" sz="1600" b="1">
                <a:solidFill>
                  <a:srgbClr val="6D6F71"/>
                </a:solidFill>
              </a:rPr>
              <a:t>3:1-11)</a:t>
            </a:r>
          </a:p>
        </p:txBody>
      </p:sp>
      <p:sp>
        <p:nvSpPr>
          <p:cNvPr id="819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p:cNvSpPr>
            <a:spLocks noChangeArrowheads="1"/>
          </p:cNvSpPr>
          <p:nvPr/>
        </p:nvSpPr>
        <p:spPr bwMode="auto">
          <a:xfrm>
            <a:off x="539750" y="1712913"/>
            <a:ext cx="7604125" cy="1692275"/>
          </a:xfrm>
          <a:prstGeom prst="rect">
            <a:avLst/>
          </a:prstGeom>
          <a:noFill/>
          <a:ln w="9525">
            <a:noFill/>
            <a:miter lim="800000"/>
            <a:headEnd/>
            <a:tailEnd/>
          </a:ln>
        </p:spPr>
        <p:txBody>
          <a:bodyPr>
            <a:spAutoFit/>
          </a:bodyPr>
          <a:lstStyle/>
          <a:p>
            <a:pPr>
              <a:spcBef>
                <a:spcPts val="1000"/>
              </a:spcBef>
            </a:pPr>
            <a:r>
              <a:rPr lang="ro-RO" sz="2200" b="1">
                <a:solidFill>
                  <a:srgbClr val="EC008C"/>
                </a:solidFill>
              </a:rPr>
              <a:t>„</a:t>
            </a:r>
            <a:r>
              <a:rPr lang="vi-VN" sz="2200" b="1">
                <a:solidFill>
                  <a:srgbClr val="EC008C"/>
                </a:solidFill>
              </a:rPr>
              <a:t>A făcut zid împrejurul meu și m-a înconjurat cu otravă și durere. Mă așează în întuneric, ca pe cei morți pentru totdeauna. M-a înconjurat cu un zid, ca să nu ies; m-a pus în lanțuri grele.</a:t>
            </a:r>
            <a:r>
              <a:rPr lang="ro-RO" sz="2200" b="1">
                <a:solidFill>
                  <a:srgbClr val="EC008C"/>
                </a:solidFill>
              </a:rPr>
              <a:t>” 					</a:t>
            </a:r>
            <a:r>
              <a:rPr lang="ro-RO" sz="1600" b="1">
                <a:solidFill>
                  <a:srgbClr val="EC008C"/>
                </a:solidFill>
              </a:rPr>
              <a:t>						</a:t>
            </a:r>
            <a:r>
              <a:rPr lang="en-US" sz="1600" b="1">
                <a:solidFill>
                  <a:srgbClr val="6D6F71"/>
                </a:solidFill>
              </a:rPr>
              <a:t>(</a:t>
            </a:r>
            <a:r>
              <a:rPr lang="ro-RO" sz="1600" b="1">
                <a:solidFill>
                  <a:srgbClr val="6D6F71"/>
                </a:solidFill>
              </a:rPr>
              <a:t>Plângerile </a:t>
            </a:r>
            <a:r>
              <a:rPr lang="en-US" sz="1600" b="1">
                <a:solidFill>
                  <a:srgbClr val="6D6F71"/>
                </a:solidFill>
              </a:rPr>
              <a:t>3:1-11)</a:t>
            </a:r>
          </a:p>
        </p:txBody>
      </p:sp>
      <p:sp>
        <p:nvSpPr>
          <p:cNvPr id="921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p:cNvSpPr>
            <a:spLocks noChangeArrowheads="1"/>
          </p:cNvSpPr>
          <p:nvPr/>
        </p:nvSpPr>
        <p:spPr bwMode="auto">
          <a:xfrm>
            <a:off x="539750" y="1214438"/>
            <a:ext cx="8104188" cy="2370137"/>
          </a:xfrm>
          <a:prstGeom prst="rect">
            <a:avLst/>
          </a:prstGeom>
          <a:noFill/>
          <a:ln w="9525">
            <a:noFill/>
            <a:miter lim="800000"/>
            <a:headEnd/>
            <a:tailEnd/>
          </a:ln>
        </p:spPr>
        <p:txBody>
          <a:bodyPr>
            <a:spAutoFit/>
          </a:bodyPr>
          <a:lstStyle/>
          <a:p>
            <a:pPr>
              <a:spcBef>
                <a:spcPts val="1000"/>
              </a:spcBef>
            </a:pPr>
            <a:r>
              <a:rPr lang="ro-RO" sz="2200" b="1">
                <a:solidFill>
                  <a:srgbClr val="EC008C"/>
                </a:solidFill>
              </a:rPr>
              <a:t>„</a:t>
            </a:r>
            <a:r>
              <a:rPr lang="vi-VN" sz="2200" b="1">
                <a:solidFill>
                  <a:srgbClr val="EC008C"/>
                </a:solidFill>
              </a:rPr>
              <a:t>Să tot strig și să tot cer ajutor, căci El tot nu-mi primește rugăciunea. Mi-a astupat calea cu pietre cioplite și mi-a strâmbat cărările. Mă pândește ca un urs și ca un leu într-un loc ascuns. Mi-a abătut căile, și apoi s-a aruncat pe mine și m-a pustiit.</a:t>
            </a:r>
            <a:r>
              <a:rPr lang="ro-RO" sz="2200" b="1">
                <a:solidFill>
                  <a:srgbClr val="EC008C"/>
                </a:solidFill>
              </a:rPr>
              <a:t> </a:t>
            </a:r>
            <a:r>
              <a:rPr lang="vi-VN" sz="2200" b="1">
                <a:solidFill>
                  <a:srgbClr val="EC008C"/>
                </a:solidFill>
              </a:rPr>
              <a:t>Și am zis: „S-a dus puterea mea de viață și nu mai am nici o nădejde în Domnul.”	</a:t>
            </a:r>
            <a:r>
              <a:rPr lang="ro-RO" sz="2200" b="1">
                <a:solidFill>
                  <a:srgbClr val="EC008C"/>
                </a:solidFill>
              </a:rPr>
              <a:t>	</a:t>
            </a:r>
            <a:r>
              <a:rPr lang="ro-RO" sz="1600" b="1">
                <a:solidFill>
                  <a:srgbClr val="EC008C"/>
                </a:solidFill>
              </a:rPr>
              <a:t>						       </a:t>
            </a:r>
            <a:r>
              <a:rPr lang="en-US" sz="1600" b="1">
                <a:solidFill>
                  <a:srgbClr val="6D6F71"/>
                </a:solidFill>
              </a:rPr>
              <a:t>(</a:t>
            </a:r>
            <a:r>
              <a:rPr lang="ro-RO" sz="1600" b="1">
                <a:solidFill>
                  <a:srgbClr val="6D6F71"/>
                </a:solidFill>
              </a:rPr>
              <a:t>Plângerile </a:t>
            </a:r>
            <a:r>
              <a:rPr lang="en-US" sz="1600" b="1">
                <a:solidFill>
                  <a:srgbClr val="6D6F71"/>
                </a:solidFill>
              </a:rPr>
              <a:t>3:1-11)</a:t>
            </a:r>
          </a:p>
        </p:txBody>
      </p:sp>
      <p:sp>
        <p:nvSpPr>
          <p:cNvPr id="1024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539750" y="1693863"/>
            <a:ext cx="7818438" cy="1692275"/>
          </a:xfrm>
          <a:prstGeom prst="rect">
            <a:avLst/>
          </a:prstGeom>
          <a:noFill/>
          <a:ln w="9525">
            <a:noFill/>
            <a:miter lim="800000"/>
            <a:headEnd/>
            <a:tailEnd/>
          </a:ln>
        </p:spPr>
        <p:txBody>
          <a:bodyPr>
            <a:spAutoFit/>
          </a:bodyPr>
          <a:lstStyle/>
          <a:p>
            <a:pPr>
              <a:spcBef>
                <a:spcPts val="1000"/>
              </a:spcBef>
            </a:pPr>
            <a:r>
              <a:rPr lang="vi-VN" sz="2200" b="1">
                <a:solidFill>
                  <a:srgbClr val="EC008C"/>
                </a:solidFill>
              </a:rPr>
              <a:t>„Gândește-Te la necazul și suferința mea, la pelin și la otravă!” Când își aduce aminte sufletul meu de ele, este mâhnit în mine. Iată ce mai gândesc în inima mea și iată ce mă face să mai trag nădejde: </a:t>
            </a:r>
          </a:p>
          <a:p>
            <a:pPr algn="r"/>
            <a:r>
              <a:rPr lang="en-US" sz="1600" b="1">
                <a:solidFill>
                  <a:srgbClr val="6D6F71"/>
                </a:solidFill>
              </a:rPr>
              <a:t>(</a:t>
            </a:r>
            <a:r>
              <a:rPr lang="ro-RO" sz="1600" b="1">
                <a:solidFill>
                  <a:srgbClr val="6D6F71"/>
                </a:solidFill>
              </a:rPr>
              <a:t>Plângerile </a:t>
            </a:r>
            <a:r>
              <a:rPr lang="en-US" sz="1600" b="1">
                <a:solidFill>
                  <a:srgbClr val="6D6F71"/>
                </a:solidFill>
              </a:rPr>
              <a:t>3:19-24)</a:t>
            </a:r>
          </a:p>
        </p:txBody>
      </p:sp>
      <p:sp>
        <p:nvSpPr>
          <p:cNvPr id="1126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539750" y="1712913"/>
            <a:ext cx="7604125" cy="2032000"/>
          </a:xfrm>
          <a:prstGeom prst="rect">
            <a:avLst/>
          </a:prstGeom>
          <a:noFill/>
          <a:ln w="9525">
            <a:noFill/>
            <a:miter lim="800000"/>
            <a:headEnd/>
            <a:tailEnd/>
          </a:ln>
        </p:spPr>
        <p:txBody>
          <a:bodyPr>
            <a:spAutoFit/>
          </a:bodyPr>
          <a:lstStyle/>
          <a:p>
            <a:pPr>
              <a:spcBef>
                <a:spcPts val="1000"/>
              </a:spcBef>
            </a:pPr>
            <a:r>
              <a:rPr lang="vi-VN" sz="2200" b="1">
                <a:solidFill>
                  <a:srgbClr val="EC008C"/>
                </a:solidFill>
              </a:rPr>
              <a:t>Bunătățile Domnului nu s-au sfârșit, îndurările Lui nu sunt la capăt, ci se în</a:t>
            </a:r>
            <a:r>
              <a:rPr lang="ro-RO" sz="2200" b="1">
                <a:solidFill>
                  <a:srgbClr val="EC008C"/>
                </a:solidFill>
              </a:rPr>
              <a:t>n</a:t>
            </a:r>
            <a:r>
              <a:rPr lang="vi-VN" sz="2200" b="1">
                <a:solidFill>
                  <a:srgbClr val="EC008C"/>
                </a:solidFill>
              </a:rPr>
              <a:t>oiesc în fiecare dimineață. Și credincioșia Ta este atât de mare! „Domnul este partea mea de moștenire,” zice sufletul meu; de aceea nădăjduiesc în El.</a:t>
            </a:r>
            <a:r>
              <a:rPr lang="ro-RO" sz="2200" b="1">
                <a:solidFill>
                  <a:srgbClr val="EC008C"/>
                </a:solidFill>
              </a:rPr>
              <a:t>”</a:t>
            </a:r>
            <a:endParaRPr lang="vi-VN" sz="2200" b="1">
              <a:solidFill>
                <a:srgbClr val="EC008C"/>
              </a:solidFill>
            </a:endParaRPr>
          </a:p>
          <a:p>
            <a:pPr algn="r"/>
            <a:r>
              <a:rPr lang="en-US" sz="1600" b="1">
                <a:solidFill>
                  <a:srgbClr val="6D6F71"/>
                </a:solidFill>
              </a:rPr>
              <a:t>(</a:t>
            </a:r>
            <a:r>
              <a:rPr lang="ro-RO" sz="1600" b="1">
                <a:solidFill>
                  <a:srgbClr val="6D6F71"/>
                </a:solidFill>
              </a:rPr>
              <a:t>Plângerile </a:t>
            </a:r>
            <a:r>
              <a:rPr lang="en-US" sz="1600" b="1">
                <a:solidFill>
                  <a:srgbClr val="6D6F71"/>
                </a:solidFill>
              </a:rPr>
              <a:t>3:19-24)</a:t>
            </a:r>
          </a:p>
        </p:txBody>
      </p:sp>
      <p:sp>
        <p:nvSpPr>
          <p:cNvPr id="1229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p:cNvSpPr>
            <a:spLocks noChangeArrowheads="1"/>
          </p:cNvSpPr>
          <p:nvPr/>
        </p:nvSpPr>
        <p:spPr bwMode="auto">
          <a:xfrm>
            <a:off x="539750" y="1730375"/>
            <a:ext cx="7461250" cy="1754188"/>
          </a:xfrm>
          <a:prstGeom prst="rect">
            <a:avLst/>
          </a:prstGeom>
          <a:noFill/>
          <a:ln w="9525">
            <a:noFill/>
            <a:miter lim="800000"/>
            <a:headEnd/>
            <a:tailEnd/>
          </a:ln>
        </p:spPr>
        <p:txBody>
          <a:bodyPr>
            <a:spAutoFit/>
          </a:bodyPr>
          <a:lstStyle/>
          <a:p>
            <a:pPr>
              <a:spcBef>
                <a:spcPts val="2400"/>
              </a:spcBef>
            </a:pPr>
            <a:r>
              <a:rPr lang="ro-RO" sz="2200" b="1" dirty="0">
                <a:solidFill>
                  <a:srgbClr val="EC008C"/>
                </a:solidFill>
              </a:rPr>
              <a:t>Evenimentele vieții nu determină ceea ce simți </a:t>
            </a:r>
            <a:r>
              <a:rPr lang="en-US" sz="2200" b="1" dirty="0">
                <a:solidFill>
                  <a:srgbClr val="EC008C"/>
                </a:solidFill>
              </a:rPr>
              <a:t>– </a:t>
            </a:r>
            <a:r>
              <a:rPr lang="ro-RO" sz="2200" b="1" dirty="0">
                <a:solidFill>
                  <a:srgbClr val="00AEEF"/>
                </a:solidFill>
              </a:rPr>
              <a:t>percepția </a:t>
            </a:r>
            <a:r>
              <a:rPr lang="ro-RO" sz="2200" b="1" dirty="0">
                <a:solidFill>
                  <a:srgbClr val="EC008C"/>
                </a:solidFill>
              </a:rPr>
              <a:t>ta cu privire la ele o face.</a:t>
            </a:r>
            <a:endParaRPr lang="en-US" sz="2200" b="1" dirty="0">
              <a:solidFill>
                <a:srgbClr val="EC008C"/>
              </a:solidFill>
            </a:endParaRPr>
          </a:p>
          <a:p>
            <a:pPr>
              <a:spcBef>
                <a:spcPts val="2400"/>
              </a:spcBef>
            </a:pPr>
            <a:r>
              <a:rPr lang="ro-RO" sz="2200" b="1" dirty="0">
                <a:solidFill>
                  <a:srgbClr val="EC008C"/>
                </a:solidFill>
              </a:rPr>
              <a:t>Dacă ceea ce </a:t>
            </a:r>
            <a:r>
              <a:rPr lang="ro-RO" sz="2200" b="1" dirty="0">
                <a:solidFill>
                  <a:srgbClr val="00AEEF"/>
                </a:solidFill>
              </a:rPr>
              <a:t>crezi </a:t>
            </a:r>
            <a:r>
              <a:rPr lang="ro-RO" sz="2200" b="1" dirty="0">
                <a:solidFill>
                  <a:srgbClr val="EC008C"/>
                </a:solidFill>
              </a:rPr>
              <a:t>nu reflectă adevărul</a:t>
            </a:r>
            <a:r>
              <a:rPr lang="en-US" sz="2200" b="1" dirty="0">
                <a:solidFill>
                  <a:srgbClr val="EC008C"/>
                </a:solidFill>
              </a:rPr>
              <a:t>, </a:t>
            </a:r>
            <a:r>
              <a:rPr lang="ro-RO" sz="2200" b="1" dirty="0">
                <a:solidFill>
                  <a:srgbClr val="EC008C"/>
                </a:solidFill>
              </a:rPr>
              <a:t>ceea ce </a:t>
            </a:r>
            <a:r>
              <a:rPr lang="ro-RO" sz="2200" b="1" dirty="0">
                <a:solidFill>
                  <a:srgbClr val="00AEEF"/>
                </a:solidFill>
              </a:rPr>
              <a:t>simți </a:t>
            </a:r>
            <a:r>
              <a:rPr lang="ro-RO" sz="2200" b="1" dirty="0">
                <a:solidFill>
                  <a:srgbClr val="EC008C"/>
                </a:solidFill>
              </a:rPr>
              <a:t>nu va reflecta realitatea.</a:t>
            </a:r>
            <a:endParaRPr lang="en-US" sz="2200" b="1" dirty="0">
              <a:solidFill>
                <a:srgbClr val="EC008C"/>
              </a:solidFill>
            </a:endParaRPr>
          </a:p>
        </p:txBody>
      </p:sp>
      <p:sp>
        <p:nvSpPr>
          <p:cNvPr id="1331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338">
                                            <p:txEl>
                                              <p:pRg st="1" end="1"/>
                                            </p:txEl>
                                          </p:spTgt>
                                        </p:tgtEl>
                                        <p:attrNameLst>
                                          <p:attrName>style.visibility</p:attrName>
                                        </p:attrNameLst>
                                      </p:cBhvr>
                                      <p:to>
                                        <p:strVal val="visible"/>
                                      </p:to>
                                    </p:set>
                                    <p:animEffect transition="in" filter="blinds(horizontal)">
                                      <p:cBhvr>
                                        <p:cTn id="7" dur="500"/>
                                        <p:tgtEl>
                                          <p:spTgt spid="1433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2"/>
          <p:cNvSpPr txBox="1">
            <a:spLocks noChangeArrowheads="1"/>
          </p:cNvSpPr>
          <p:nvPr/>
        </p:nvSpPr>
        <p:spPr bwMode="auto">
          <a:xfrm>
            <a:off x="539750" y="996950"/>
            <a:ext cx="6889750" cy="554038"/>
          </a:xfrm>
          <a:prstGeom prst="rect">
            <a:avLst/>
          </a:prstGeom>
          <a:noFill/>
          <a:ln w="9525">
            <a:noFill/>
            <a:miter lim="800000"/>
            <a:headEnd/>
            <a:tailEnd/>
          </a:ln>
        </p:spPr>
        <p:txBody>
          <a:bodyPr>
            <a:spAutoFit/>
          </a:bodyPr>
          <a:lstStyle/>
          <a:p>
            <a:r>
              <a:rPr lang="ro-RO" sz="3000" b="1">
                <a:solidFill>
                  <a:srgbClr val="00AEEF"/>
                </a:solidFill>
              </a:rPr>
              <a:t>Cum să schimbăm ceea ce simțim</a:t>
            </a:r>
            <a:endParaRPr lang="en-GB" sz="3000" b="1">
              <a:solidFill>
                <a:srgbClr val="00AEEF"/>
              </a:solidFill>
            </a:endParaRPr>
          </a:p>
        </p:txBody>
      </p:sp>
      <p:sp>
        <p:nvSpPr>
          <p:cNvPr id="15363" name="Rectangle 1"/>
          <p:cNvSpPr>
            <a:spLocks noChangeArrowheads="1"/>
          </p:cNvSpPr>
          <p:nvPr/>
        </p:nvSpPr>
        <p:spPr bwMode="auto">
          <a:xfrm>
            <a:off x="539750" y="1892300"/>
            <a:ext cx="8496300" cy="2970213"/>
          </a:xfrm>
          <a:prstGeom prst="rect">
            <a:avLst/>
          </a:prstGeom>
          <a:noFill/>
          <a:ln w="9525">
            <a:noFill/>
            <a:miter lim="800000"/>
            <a:headEnd/>
            <a:tailEnd/>
          </a:ln>
        </p:spPr>
        <p:txBody>
          <a:bodyPr>
            <a:spAutoFit/>
          </a:bodyPr>
          <a:lstStyle/>
          <a:p>
            <a:pPr>
              <a:spcBef>
                <a:spcPct val="75000"/>
              </a:spcBef>
            </a:pPr>
            <a:r>
              <a:rPr lang="vi-VN" sz="2200" b="1" dirty="0">
                <a:solidFill>
                  <a:srgbClr val="EC008C"/>
                </a:solidFill>
              </a:rPr>
              <a:t>Nu ești atât de mult afectat de mediul și de împrejurările în care te afli, cât ești de modul în care </a:t>
            </a:r>
            <a:r>
              <a:rPr lang="vi-VN" sz="2200" b="1" dirty="0">
                <a:solidFill>
                  <a:srgbClr val="00AEEF"/>
                </a:solidFill>
              </a:rPr>
              <a:t>vezi</a:t>
            </a:r>
            <a:r>
              <a:rPr lang="vi-VN" sz="2200" b="1" dirty="0">
                <a:solidFill>
                  <a:srgbClr val="EC008C"/>
                </a:solidFill>
              </a:rPr>
              <a:t> mediul și împrejurările în care te afli</a:t>
            </a:r>
            <a:r>
              <a:rPr lang="ro-RO" sz="2200" b="1" dirty="0">
                <a:solidFill>
                  <a:srgbClr val="EC008C"/>
                </a:solidFill>
              </a:rPr>
              <a:t>.</a:t>
            </a:r>
          </a:p>
          <a:p>
            <a:pPr>
              <a:spcBef>
                <a:spcPct val="75000"/>
              </a:spcBef>
            </a:pPr>
            <a:r>
              <a:rPr lang="vi-VN" sz="2200" b="1" dirty="0">
                <a:solidFill>
                  <a:srgbClr val="EC008C"/>
                </a:solidFill>
              </a:rPr>
              <a:t>O cauză majoră a stresului este un sentiment </a:t>
            </a:r>
            <a:r>
              <a:rPr lang="vi-VN" sz="2200" b="1" dirty="0">
                <a:solidFill>
                  <a:srgbClr val="00AEEF"/>
                </a:solidFill>
              </a:rPr>
              <a:t>dobândit</a:t>
            </a:r>
            <a:r>
              <a:rPr lang="vi-VN" sz="2200" b="1" dirty="0">
                <a:solidFill>
                  <a:srgbClr val="EC008C"/>
                </a:solidFill>
              </a:rPr>
              <a:t> de deznădejde și neajutorare</a:t>
            </a:r>
            <a:r>
              <a:rPr lang="ro-RO" sz="2200" b="1" dirty="0">
                <a:solidFill>
                  <a:srgbClr val="EC008C"/>
                </a:solidFill>
              </a:rPr>
              <a:t>.</a:t>
            </a:r>
          </a:p>
          <a:p>
            <a:pPr>
              <a:spcBef>
                <a:spcPct val="75000"/>
              </a:spcBef>
            </a:pPr>
            <a:r>
              <a:rPr lang="vi-VN" sz="2200" b="1" dirty="0">
                <a:solidFill>
                  <a:srgbClr val="EC008C"/>
                </a:solidFill>
              </a:rPr>
              <a:t>Vindecarea vine prin înnoirea minții: </a:t>
            </a:r>
            <a:r>
              <a:rPr lang="vi-VN" sz="2200" b="1" dirty="0">
                <a:solidFill>
                  <a:srgbClr val="00AEEF"/>
                </a:solidFill>
              </a:rPr>
              <a:t>să alegi </a:t>
            </a:r>
            <a:r>
              <a:rPr lang="vi-VN" sz="2200" b="1" dirty="0">
                <a:solidFill>
                  <a:srgbClr val="EC008C"/>
                </a:solidFill>
              </a:rPr>
              <a:t>să crezi adevărul că niciun creștin nu este neajutorat sau deznădăjduit</a:t>
            </a:r>
            <a:r>
              <a:rPr lang="ro-RO" sz="2200" b="1" dirty="0">
                <a:solidFill>
                  <a:srgbClr val="EC008C"/>
                </a:solidFill>
              </a:rPr>
              <a:t>.</a:t>
            </a:r>
            <a:endParaRPr lang="en-US" sz="2200" b="1" dirty="0">
              <a:solidFill>
                <a:srgbClr val="EC008C"/>
              </a:solidFill>
            </a:endParaRPr>
          </a:p>
        </p:txBody>
      </p:sp>
      <p:sp>
        <p:nvSpPr>
          <p:cNvPr id="14340"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blinds(horizontal)">
                                      <p:cBhvr>
                                        <p:cTn id="7" dur="500"/>
                                        <p:tgtEl>
                                          <p:spTgt spid="153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363">
                                            <p:txEl>
                                              <p:pRg st="1" end="1"/>
                                            </p:txEl>
                                          </p:spTgt>
                                        </p:tgtEl>
                                        <p:attrNameLst>
                                          <p:attrName>style.visibility</p:attrName>
                                        </p:attrNameLst>
                                      </p:cBhvr>
                                      <p:to>
                                        <p:strVal val="visible"/>
                                      </p:to>
                                    </p:set>
                                    <p:animEffect transition="in" filter="blinds(horizontal)">
                                      <p:cBhvr>
                                        <p:cTn id="12" dur="500"/>
                                        <p:tgtEl>
                                          <p:spTgt spid="1536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ChangeArrowheads="1"/>
          </p:cNvSpPr>
          <p:nvPr/>
        </p:nvSpPr>
        <p:spPr bwMode="auto">
          <a:xfrm>
            <a:off x="539750" y="1428750"/>
            <a:ext cx="8424863" cy="3494088"/>
          </a:xfrm>
          <a:prstGeom prst="rect">
            <a:avLst/>
          </a:prstGeom>
          <a:noFill/>
          <a:ln w="9525">
            <a:noFill/>
            <a:miter lim="800000"/>
            <a:headEnd/>
            <a:tailEnd/>
          </a:ln>
        </p:spPr>
        <p:txBody>
          <a:bodyPr>
            <a:spAutoFit/>
          </a:bodyPr>
          <a:lstStyle/>
          <a:p>
            <a:pPr>
              <a:lnSpc>
                <a:spcPct val="90000"/>
              </a:lnSpc>
              <a:spcBef>
                <a:spcPts val="1600"/>
              </a:spcBef>
            </a:pPr>
            <a:r>
              <a:rPr lang="ro-RO" b="1" dirty="0">
                <a:solidFill>
                  <a:srgbClr val="EC008C"/>
                </a:solidFill>
              </a:rPr>
              <a:t>Ce părere aveți despre afirmația: </a:t>
            </a:r>
            <a:r>
              <a:rPr lang="ro-RO" b="1" dirty="0">
                <a:solidFill>
                  <a:srgbClr val="00AEEF"/>
                </a:solidFill>
              </a:rPr>
              <a:t>„nu împrejurările în care te afli determină ceea ce simți, ci, mai degrabă, modul în care vezi aceste împrejurări?”</a:t>
            </a:r>
            <a:endParaRPr lang="en-GB" b="1" dirty="0">
              <a:solidFill>
                <a:srgbClr val="00AEEF"/>
              </a:solidFill>
            </a:endParaRPr>
          </a:p>
          <a:p>
            <a:pPr>
              <a:lnSpc>
                <a:spcPct val="90000"/>
              </a:lnSpc>
              <a:spcBef>
                <a:spcPts val="1600"/>
              </a:spcBef>
            </a:pPr>
            <a:r>
              <a:rPr lang="ro-RO" b="1" dirty="0">
                <a:solidFill>
                  <a:srgbClr val="EC008C"/>
                </a:solidFill>
              </a:rPr>
              <a:t>Dacă aveți tendința de a vă simți copleșiți de sentimente negative, cum puteți începe să priviți lucrurile într-un mod mai sănătos și să vă aliniați la adevărul Cuvântului lui Dumnezeu?</a:t>
            </a:r>
            <a:endParaRPr lang="en-GB" b="1" dirty="0">
              <a:solidFill>
                <a:srgbClr val="EC008C"/>
              </a:solidFill>
            </a:endParaRPr>
          </a:p>
          <a:p>
            <a:pPr>
              <a:lnSpc>
                <a:spcPct val="90000"/>
              </a:lnSpc>
              <a:spcBef>
                <a:spcPts val="1600"/>
              </a:spcBef>
            </a:pPr>
            <a:r>
              <a:rPr lang="ro-RO" b="1" dirty="0">
                <a:solidFill>
                  <a:srgbClr val="EC008C"/>
                </a:solidFill>
              </a:rPr>
              <a:t>Dacă vă luptați cu sentimentele voastre, de ce nu vă faceți o trusă de prim ajutor spiritual”? Ideea este să adunați mai multe „lucruri” despre care știți că v-ar fi de folos când vă simțiți vulnerabili și să le aveți la îndemână pentru a le folosi de câte ori este nevoie. Acestea sunt lucruri care vă vor îndrepta spre adevăr, cum ar fi versete cheie, o persoană pe care să o sunați, o rugăciune scrisă pe care să o rostiți, o carte favorită sau un pasaj dintr-o carte sau o muzică favorită de închinare. </a:t>
            </a:r>
            <a:endParaRPr lang="en-GB" b="1" dirty="0">
              <a:solidFill>
                <a:srgbClr val="EC008C"/>
              </a:solidFill>
            </a:endParaRPr>
          </a:p>
        </p:txBody>
      </p:sp>
      <p:sp>
        <p:nvSpPr>
          <p:cNvPr id="15363" name="TextBox 2"/>
          <p:cNvSpPr txBox="1">
            <a:spLocks noChangeArrowheads="1"/>
          </p:cNvSpPr>
          <p:nvPr/>
        </p:nvSpPr>
        <p:spPr bwMode="auto">
          <a:xfrm>
            <a:off x="539750" y="785813"/>
            <a:ext cx="6889750" cy="554037"/>
          </a:xfrm>
          <a:prstGeom prst="rect">
            <a:avLst/>
          </a:prstGeom>
          <a:noFill/>
          <a:ln w="9525">
            <a:noFill/>
            <a:miter lim="800000"/>
            <a:headEnd/>
            <a:tailEnd/>
          </a:ln>
        </p:spPr>
        <p:txBody>
          <a:bodyPr>
            <a:spAutoFit/>
          </a:bodyPr>
          <a:lstStyle/>
          <a:p>
            <a:r>
              <a:rPr lang="ro-RO" sz="3000" b="1">
                <a:solidFill>
                  <a:srgbClr val="00AEEF"/>
                </a:solidFill>
              </a:rPr>
              <a:t>Pauză pentru meditare </a:t>
            </a:r>
            <a:r>
              <a:rPr lang="en-GB" sz="3000" b="1">
                <a:solidFill>
                  <a:srgbClr val="00AEEF"/>
                </a:solidFill>
              </a:rPr>
              <a:t>1</a:t>
            </a:r>
          </a:p>
        </p:txBody>
      </p:sp>
      <p:sp>
        <p:nvSpPr>
          <p:cNvPr id="15364"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ChangeArrowheads="1"/>
          </p:cNvSpPr>
          <p:nvPr/>
        </p:nvSpPr>
        <p:spPr bwMode="auto">
          <a:xfrm>
            <a:off x="5219700" y="1276350"/>
            <a:ext cx="2808288" cy="3081338"/>
          </a:xfrm>
          <a:prstGeom prst="rect">
            <a:avLst/>
          </a:prstGeom>
          <a:noFill/>
          <a:ln w="9525">
            <a:noFill/>
            <a:miter lim="800000"/>
            <a:headEnd/>
            <a:tailEnd/>
          </a:ln>
        </p:spPr>
        <p:txBody>
          <a:bodyPr>
            <a:spAutoFit/>
          </a:bodyPr>
          <a:lstStyle/>
          <a:p>
            <a:pPr algn="ctr"/>
            <a:r>
              <a:rPr lang="ro-RO" sz="2800" b="1">
                <a:solidFill>
                  <a:srgbClr val="6D6F71"/>
                </a:solidFill>
              </a:rPr>
              <a:t>Adevăr</a:t>
            </a:r>
            <a:endParaRPr lang="en-GB" sz="2800" b="1">
              <a:solidFill>
                <a:srgbClr val="6D6F71"/>
              </a:solidFill>
            </a:endParaRPr>
          </a:p>
          <a:p>
            <a:pPr algn="ctr"/>
            <a:r>
              <a:rPr lang="en-GB" sz="2800" b="1">
                <a:solidFill>
                  <a:srgbClr val="6D6F71"/>
                </a:solidFill>
                <a:sym typeface="Wingdings 3" pitchFamily="18" charset="2"/>
              </a:rPr>
              <a:t></a:t>
            </a:r>
            <a:endParaRPr lang="en-GB" sz="2800" b="1">
              <a:solidFill>
                <a:srgbClr val="6D6F71"/>
              </a:solidFill>
            </a:endParaRPr>
          </a:p>
          <a:p>
            <a:pPr algn="ctr"/>
            <a:r>
              <a:rPr lang="ro-RO" sz="2800" b="1">
                <a:solidFill>
                  <a:srgbClr val="6D6F71"/>
                </a:solidFill>
              </a:rPr>
              <a:t>Credință</a:t>
            </a:r>
            <a:endParaRPr lang="en-GB" sz="2800" b="1">
              <a:solidFill>
                <a:srgbClr val="6D6F71"/>
              </a:solidFill>
            </a:endParaRPr>
          </a:p>
          <a:p>
            <a:pPr algn="ctr"/>
            <a:r>
              <a:rPr lang="en-GB" sz="2800" b="1">
                <a:solidFill>
                  <a:srgbClr val="6D6F71"/>
                </a:solidFill>
                <a:sym typeface="Wingdings 3" pitchFamily="18" charset="2"/>
              </a:rPr>
              <a:t></a:t>
            </a:r>
            <a:endParaRPr lang="en-GB" sz="2800" b="1">
              <a:solidFill>
                <a:srgbClr val="6D6F71"/>
              </a:solidFill>
            </a:endParaRPr>
          </a:p>
          <a:p>
            <a:pPr algn="ctr"/>
            <a:r>
              <a:rPr lang="ro-RO" sz="2800" b="1">
                <a:solidFill>
                  <a:srgbClr val="6D6F71"/>
                </a:solidFill>
              </a:rPr>
              <a:t>Comportament</a:t>
            </a:r>
            <a:endParaRPr lang="en-GB" sz="2800" b="1">
              <a:solidFill>
                <a:srgbClr val="6D6F71"/>
              </a:solidFill>
            </a:endParaRPr>
          </a:p>
          <a:p>
            <a:pPr algn="ctr"/>
            <a:r>
              <a:rPr lang="en-GB" sz="2800" b="1">
                <a:solidFill>
                  <a:srgbClr val="6D6F71"/>
                </a:solidFill>
                <a:sym typeface="Wingdings 3" pitchFamily="18" charset="2"/>
              </a:rPr>
              <a:t></a:t>
            </a:r>
            <a:endParaRPr lang="en-GB" sz="2800" b="1">
              <a:solidFill>
                <a:srgbClr val="6D6F71"/>
              </a:solidFill>
            </a:endParaRPr>
          </a:p>
          <a:p>
            <a:pPr algn="ctr"/>
            <a:r>
              <a:rPr lang="ro-RO" sz="2800" b="1">
                <a:solidFill>
                  <a:srgbClr val="6D6F71"/>
                </a:solidFill>
              </a:rPr>
              <a:t>Sentimente</a:t>
            </a:r>
            <a:endParaRPr lang="en-US" sz="2400" b="1">
              <a:solidFill>
                <a:srgbClr val="6D6F71"/>
              </a:solidFill>
            </a:endParaRPr>
          </a:p>
        </p:txBody>
      </p:sp>
      <p:sp>
        <p:nvSpPr>
          <p:cNvPr id="16389" name="Rectangle 1"/>
          <p:cNvSpPr>
            <a:spLocks noChangeArrowheads="1"/>
          </p:cNvSpPr>
          <p:nvPr/>
        </p:nvSpPr>
        <p:spPr bwMode="auto">
          <a:xfrm>
            <a:off x="539750" y="1892300"/>
            <a:ext cx="4392613" cy="1703388"/>
          </a:xfrm>
          <a:prstGeom prst="rect">
            <a:avLst/>
          </a:prstGeom>
          <a:noFill/>
          <a:ln w="9525">
            <a:noFill/>
            <a:miter lim="800000"/>
            <a:headEnd/>
            <a:tailEnd/>
          </a:ln>
        </p:spPr>
        <p:txBody>
          <a:bodyPr>
            <a:spAutoFit/>
          </a:bodyPr>
          <a:lstStyle/>
          <a:p>
            <a:pPr>
              <a:spcBef>
                <a:spcPts val="1975"/>
              </a:spcBef>
            </a:pPr>
            <a:r>
              <a:rPr lang="ro-RO" sz="2200" b="1" dirty="0">
                <a:solidFill>
                  <a:srgbClr val="EC008C"/>
                </a:solidFill>
              </a:rPr>
              <a:t>Nu ajungi la un comportament bun prin </a:t>
            </a:r>
            <a:r>
              <a:rPr lang="ro-RO" sz="2200" b="1" dirty="0">
                <a:solidFill>
                  <a:srgbClr val="00AEEF"/>
                </a:solidFill>
              </a:rPr>
              <a:t>sentimente.</a:t>
            </a:r>
            <a:endParaRPr lang="en-GB" sz="2200" b="1" dirty="0">
              <a:solidFill>
                <a:srgbClr val="00AEEF"/>
              </a:solidFill>
            </a:endParaRPr>
          </a:p>
          <a:p>
            <a:pPr>
              <a:spcBef>
                <a:spcPts val="1975"/>
              </a:spcBef>
            </a:pPr>
            <a:r>
              <a:rPr lang="ro-RO" sz="2200" b="1" dirty="0">
                <a:solidFill>
                  <a:srgbClr val="EC008C"/>
                </a:solidFill>
              </a:rPr>
              <a:t>Ajungi la sentimente bune prin </a:t>
            </a:r>
            <a:r>
              <a:rPr lang="ro-RO" sz="2200" b="1" dirty="0">
                <a:solidFill>
                  <a:srgbClr val="00AEEF"/>
                </a:solidFill>
              </a:rPr>
              <a:t>comportament.</a:t>
            </a:r>
            <a:endParaRPr lang="en-US" sz="2200" b="1" dirty="0">
              <a:solidFill>
                <a:srgbClr val="00AEEF"/>
              </a:solidFill>
            </a:endParaRPr>
          </a:p>
        </p:txBody>
      </p:sp>
      <p:sp>
        <p:nvSpPr>
          <p:cNvPr id="16388" name="TextBox 2"/>
          <p:cNvSpPr txBox="1">
            <a:spLocks noChangeArrowheads="1"/>
          </p:cNvSpPr>
          <p:nvPr/>
        </p:nvSpPr>
        <p:spPr bwMode="auto">
          <a:xfrm>
            <a:off x="539750" y="996950"/>
            <a:ext cx="6889750" cy="549275"/>
          </a:xfrm>
          <a:prstGeom prst="rect">
            <a:avLst/>
          </a:prstGeom>
          <a:noFill/>
          <a:ln w="9525">
            <a:noFill/>
            <a:miter lim="800000"/>
            <a:headEnd/>
            <a:tailEnd/>
          </a:ln>
        </p:spPr>
        <p:txBody>
          <a:bodyPr>
            <a:spAutoFit/>
          </a:bodyPr>
          <a:lstStyle/>
          <a:p>
            <a:r>
              <a:rPr lang="ro-RO" sz="3000" b="1">
                <a:solidFill>
                  <a:srgbClr val="00AEEF"/>
                </a:solidFill>
              </a:rPr>
              <a:t>Începe cu adevărul</a:t>
            </a:r>
            <a:endParaRPr lang="en-GB" sz="3000" b="1">
              <a:solidFill>
                <a:srgbClr val="00AEEF"/>
              </a:solidFill>
            </a:endParaRPr>
          </a:p>
        </p:txBody>
      </p:sp>
      <p:sp>
        <p:nvSpPr>
          <p:cNvPr id="2"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389">
                                            <p:txEl>
                                              <p:pRg st="1" end="1"/>
                                            </p:txEl>
                                          </p:spTgt>
                                        </p:tgtEl>
                                        <p:attrNameLst>
                                          <p:attrName>style.visibility</p:attrName>
                                        </p:attrNameLst>
                                      </p:cBhvr>
                                      <p:to>
                                        <p:strVal val="visible"/>
                                      </p:to>
                                    </p:set>
                                    <p:animEffect transition="in" filter="fade">
                                      <p:cBhvr>
                                        <p:cTn id="7" dur="1000"/>
                                        <p:tgtEl>
                                          <p:spTgt spid="1638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386">
                                            <p:txEl>
                                              <p:pRg st="0" end="0"/>
                                            </p:txEl>
                                          </p:spTgt>
                                        </p:tgtEl>
                                        <p:attrNameLst>
                                          <p:attrName>style.visibility</p:attrName>
                                        </p:attrNameLst>
                                      </p:cBhvr>
                                      <p:to>
                                        <p:strVal val="visible"/>
                                      </p:to>
                                    </p:set>
                                    <p:animEffect transition="in" filter="fade">
                                      <p:cBhvr>
                                        <p:cTn id="12" dur="500"/>
                                        <p:tgtEl>
                                          <p:spTgt spid="16386">
                                            <p:txEl>
                                              <p:pRg st="0" end="0"/>
                                            </p:txEl>
                                          </p:spTgt>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6386">
                                            <p:txEl>
                                              <p:pRg st="1" end="1"/>
                                            </p:txEl>
                                          </p:spTgt>
                                        </p:tgtEl>
                                        <p:attrNameLst>
                                          <p:attrName>style.visibility</p:attrName>
                                        </p:attrNameLst>
                                      </p:cBhvr>
                                      <p:to>
                                        <p:strVal val="visible"/>
                                      </p:to>
                                    </p:set>
                                    <p:animEffect transition="in" filter="fade">
                                      <p:cBhvr>
                                        <p:cTn id="16" dur="500"/>
                                        <p:tgtEl>
                                          <p:spTgt spid="16386">
                                            <p:txEl>
                                              <p:pRg st="1" end="1"/>
                                            </p:txEl>
                                          </p:spTgt>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6386">
                                            <p:txEl>
                                              <p:pRg st="2" end="2"/>
                                            </p:txEl>
                                          </p:spTgt>
                                        </p:tgtEl>
                                        <p:attrNameLst>
                                          <p:attrName>style.visibility</p:attrName>
                                        </p:attrNameLst>
                                      </p:cBhvr>
                                      <p:to>
                                        <p:strVal val="visible"/>
                                      </p:to>
                                    </p:set>
                                    <p:animEffect transition="in" filter="fade">
                                      <p:cBhvr>
                                        <p:cTn id="20" dur="500"/>
                                        <p:tgtEl>
                                          <p:spTgt spid="16386">
                                            <p:txEl>
                                              <p:pRg st="2" end="2"/>
                                            </p:txEl>
                                          </p:spTgt>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16386">
                                            <p:txEl>
                                              <p:pRg st="3" end="3"/>
                                            </p:txEl>
                                          </p:spTgt>
                                        </p:tgtEl>
                                        <p:attrNameLst>
                                          <p:attrName>style.visibility</p:attrName>
                                        </p:attrNameLst>
                                      </p:cBhvr>
                                      <p:to>
                                        <p:strVal val="visible"/>
                                      </p:to>
                                    </p:set>
                                    <p:animEffect transition="in" filter="fade">
                                      <p:cBhvr>
                                        <p:cTn id="24" dur="500"/>
                                        <p:tgtEl>
                                          <p:spTgt spid="16386">
                                            <p:txEl>
                                              <p:pRg st="3" end="3"/>
                                            </p:txEl>
                                          </p:spTgt>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6386">
                                            <p:txEl>
                                              <p:pRg st="4" end="4"/>
                                            </p:txEl>
                                          </p:spTgt>
                                        </p:tgtEl>
                                        <p:attrNameLst>
                                          <p:attrName>style.visibility</p:attrName>
                                        </p:attrNameLst>
                                      </p:cBhvr>
                                      <p:to>
                                        <p:strVal val="visible"/>
                                      </p:to>
                                    </p:set>
                                    <p:animEffect transition="in" filter="fade">
                                      <p:cBhvr>
                                        <p:cTn id="28" dur="500"/>
                                        <p:tgtEl>
                                          <p:spTgt spid="16386">
                                            <p:txEl>
                                              <p:pRg st="4" end="4"/>
                                            </p:txEl>
                                          </p:spTgt>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6386">
                                            <p:txEl>
                                              <p:pRg st="5" end="5"/>
                                            </p:txEl>
                                          </p:spTgt>
                                        </p:tgtEl>
                                        <p:attrNameLst>
                                          <p:attrName>style.visibility</p:attrName>
                                        </p:attrNameLst>
                                      </p:cBhvr>
                                      <p:to>
                                        <p:strVal val="visible"/>
                                      </p:to>
                                    </p:set>
                                    <p:animEffect transition="in" filter="fade">
                                      <p:cBhvr>
                                        <p:cTn id="32" dur="500"/>
                                        <p:tgtEl>
                                          <p:spTgt spid="16386">
                                            <p:txEl>
                                              <p:pRg st="5" end="5"/>
                                            </p:txEl>
                                          </p:spTgt>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16386">
                                            <p:txEl>
                                              <p:pRg st="6" end="6"/>
                                            </p:txEl>
                                          </p:spTgt>
                                        </p:tgtEl>
                                        <p:attrNameLst>
                                          <p:attrName>style.visibility</p:attrName>
                                        </p:attrNameLst>
                                      </p:cBhvr>
                                      <p:to>
                                        <p:strVal val="visible"/>
                                      </p:to>
                                    </p:set>
                                    <p:animEffect transition="in" filter="fade">
                                      <p:cBhvr>
                                        <p:cTn id="36" dur="500"/>
                                        <p:tgtEl>
                                          <p:spTgt spid="1638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uild="p"/>
      <p:bldP spid="16389"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2"/>
          <p:cNvSpPr txBox="1">
            <a:spLocks noChangeArrowheads="1"/>
          </p:cNvSpPr>
          <p:nvPr/>
        </p:nvSpPr>
        <p:spPr bwMode="auto">
          <a:xfrm>
            <a:off x="539750" y="1092200"/>
            <a:ext cx="6889750" cy="1016000"/>
          </a:xfrm>
          <a:prstGeom prst="rect">
            <a:avLst/>
          </a:prstGeom>
          <a:noFill/>
          <a:ln w="9525">
            <a:noFill/>
            <a:miter lim="800000"/>
            <a:headEnd/>
            <a:tailEnd/>
          </a:ln>
        </p:spPr>
        <p:txBody>
          <a:bodyPr>
            <a:spAutoFit/>
          </a:bodyPr>
          <a:lstStyle/>
          <a:p>
            <a:r>
              <a:rPr lang="ro-RO" sz="3000" b="1">
                <a:solidFill>
                  <a:srgbClr val="00AEEF"/>
                </a:solidFill>
              </a:rPr>
              <a:t>Nerecunoașterea sentimentelor ne poate face vulnerabili</a:t>
            </a:r>
            <a:endParaRPr lang="en-US" sz="3000" b="1">
              <a:solidFill>
                <a:srgbClr val="00AEEF"/>
              </a:solidFill>
            </a:endParaRPr>
          </a:p>
        </p:txBody>
      </p:sp>
      <p:sp>
        <p:nvSpPr>
          <p:cNvPr id="17411" name="Rectangle 1"/>
          <p:cNvSpPr>
            <a:spLocks noChangeArrowheads="1"/>
          </p:cNvSpPr>
          <p:nvPr/>
        </p:nvSpPr>
        <p:spPr bwMode="auto">
          <a:xfrm>
            <a:off x="539750" y="2463800"/>
            <a:ext cx="7675563" cy="1592263"/>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Mânia</a:t>
            </a:r>
            <a:r>
              <a:rPr lang="en-US" sz="2200" b="1">
                <a:solidFill>
                  <a:srgbClr val="EC008C"/>
                </a:solidFill>
              </a:rPr>
              <a:t>:</a:t>
            </a:r>
          </a:p>
          <a:p>
            <a:pPr>
              <a:spcBef>
                <a:spcPct val="75000"/>
              </a:spcBef>
            </a:pPr>
            <a:r>
              <a:rPr lang="ro-RO" sz="2200" b="1">
                <a:solidFill>
                  <a:srgbClr val="6D6F71"/>
                </a:solidFill>
              </a:rPr>
              <a:t>„</a:t>
            </a:r>
            <a:r>
              <a:rPr lang="vi-VN" sz="2200" b="1">
                <a:solidFill>
                  <a:srgbClr val="6D6F71"/>
                </a:solidFill>
              </a:rPr>
              <a:t>Mâniați-vă și nu păcătuiți. Să n-apună soarele peste mânia voastră și să nu dați prilej </a:t>
            </a:r>
            <a:r>
              <a:rPr lang="ro-RO" sz="2200" b="1">
                <a:solidFill>
                  <a:srgbClr val="6D6F71"/>
                </a:solidFill>
              </a:rPr>
              <a:t>D</a:t>
            </a:r>
            <a:r>
              <a:rPr lang="vi-VN" sz="2200" b="1">
                <a:solidFill>
                  <a:srgbClr val="6D6F71"/>
                </a:solidFill>
              </a:rPr>
              <a:t>iavolului.”</a:t>
            </a:r>
            <a:r>
              <a:rPr lang="en-US" sz="1600" b="1">
                <a:solidFill>
                  <a:srgbClr val="6D6F71"/>
                </a:solidFill>
              </a:rPr>
              <a:t>	</a:t>
            </a:r>
            <a:r>
              <a:rPr lang="ro-RO" sz="1600" b="1">
                <a:solidFill>
                  <a:srgbClr val="6D6F71"/>
                </a:solidFill>
              </a:rPr>
              <a:t>							</a:t>
            </a:r>
            <a:r>
              <a:rPr lang="en-US" sz="1600" b="1">
                <a:solidFill>
                  <a:srgbClr val="6D6F71"/>
                </a:solidFill>
              </a:rPr>
              <a:t>(</a:t>
            </a:r>
            <a:r>
              <a:rPr lang="ro-RO" sz="1600" b="1">
                <a:solidFill>
                  <a:srgbClr val="6D6F71"/>
                </a:solidFill>
              </a:rPr>
              <a:t>Efeseni </a:t>
            </a:r>
            <a:r>
              <a:rPr lang="en-US" sz="1600" b="1">
                <a:solidFill>
                  <a:srgbClr val="6D6F71"/>
                </a:solidFill>
              </a:rPr>
              <a:t>4:26-27)</a:t>
            </a:r>
          </a:p>
        </p:txBody>
      </p:sp>
      <p:sp>
        <p:nvSpPr>
          <p:cNvPr id="17412"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539750" y="2443163"/>
            <a:ext cx="7889875" cy="2262187"/>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Anxietatea</a:t>
            </a:r>
            <a:r>
              <a:rPr lang="en-US" sz="2200" b="1">
                <a:solidFill>
                  <a:srgbClr val="EC008C"/>
                </a:solidFill>
              </a:rPr>
              <a:t>:</a:t>
            </a:r>
          </a:p>
          <a:p>
            <a:pPr>
              <a:spcBef>
                <a:spcPct val="75000"/>
              </a:spcBef>
            </a:pPr>
            <a:r>
              <a:rPr lang="ro-RO" sz="2200" b="1">
                <a:solidFill>
                  <a:srgbClr val="6D6F71"/>
                </a:solidFill>
              </a:rPr>
              <a:t>„</a:t>
            </a:r>
            <a:r>
              <a:rPr lang="vi-VN" sz="2200" b="1">
                <a:solidFill>
                  <a:srgbClr val="6D6F71"/>
                </a:solidFill>
              </a:rPr>
              <a:t>Aruncați asupra Lui toate îngrijorările voastre, căci El însuși îngrijește de voi. Fiți treji și vegheați! Pentru că potrivnicul vostru, </a:t>
            </a:r>
            <a:r>
              <a:rPr lang="ro-RO" sz="2200" b="1">
                <a:solidFill>
                  <a:srgbClr val="6D6F71"/>
                </a:solidFill>
              </a:rPr>
              <a:t>D</a:t>
            </a:r>
            <a:r>
              <a:rPr lang="vi-VN" sz="2200" b="1">
                <a:solidFill>
                  <a:srgbClr val="6D6F71"/>
                </a:solidFill>
              </a:rPr>
              <a:t>iavolul, dă târcoale ca un leu care răcnește și caută pe cine să înghită.</a:t>
            </a:r>
            <a:r>
              <a:rPr lang="ro-RO" sz="2200" b="1">
                <a:solidFill>
                  <a:srgbClr val="6D6F71"/>
                </a:solidFill>
              </a:rPr>
              <a:t>”</a:t>
            </a:r>
            <a:r>
              <a:rPr lang="en-US" sz="1600" b="1">
                <a:solidFill>
                  <a:srgbClr val="6D6F71"/>
                </a:solidFill>
              </a:rPr>
              <a:t>	</a:t>
            </a:r>
            <a:r>
              <a:rPr lang="ro-RO" sz="1600" b="1">
                <a:solidFill>
                  <a:srgbClr val="6D6F71"/>
                </a:solidFill>
              </a:rPr>
              <a:t>								</a:t>
            </a:r>
            <a:r>
              <a:rPr lang="en-US" sz="1600" b="1">
                <a:solidFill>
                  <a:srgbClr val="6D6F71"/>
                </a:solidFill>
              </a:rPr>
              <a:t>(1 </a:t>
            </a:r>
            <a:r>
              <a:rPr lang="ro-RO" sz="1600" b="1">
                <a:solidFill>
                  <a:srgbClr val="6D6F71"/>
                </a:solidFill>
              </a:rPr>
              <a:t>Petru </a:t>
            </a:r>
            <a:r>
              <a:rPr lang="en-US" sz="1600" b="1">
                <a:solidFill>
                  <a:srgbClr val="6D6F71"/>
                </a:solidFill>
              </a:rPr>
              <a:t>5:7-8)</a:t>
            </a:r>
          </a:p>
        </p:txBody>
      </p:sp>
      <p:sp>
        <p:nvSpPr>
          <p:cNvPr id="18435" name="TextBox 2"/>
          <p:cNvSpPr txBox="1">
            <a:spLocks noChangeArrowheads="1"/>
          </p:cNvSpPr>
          <p:nvPr/>
        </p:nvSpPr>
        <p:spPr bwMode="auto">
          <a:xfrm>
            <a:off x="539750" y="1092200"/>
            <a:ext cx="7461250" cy="1016000"/>
          </a:xfrm>
          <a:prstGeom prst="rect">
            <a:avLst/>
          </a:prstGeom>
          <a:noFill/>
          <a:ln w="9525">
            <a:noFill/>
            <a:miter lim="800000"/>
            <a:headEnd/>
            <a:tailEnd/>
          </a:ln>
        </p:spPr>
        <p:txBody>
          <a:bodyPr>
            <a:spAutoFit/>
          </a:bodyPr>
          <a:lstStyle/>
          <a:p>
            <a:r>
              <a:rPr lang="ro-RO" sz="3000" b="1">
                <a:solidFill>
                  <a:srgbClr val="00AEEF"/>
                </a:solidFill>
              </a:rPr>
              <a:t>Nerecunoașterea sentimentelor ne poate face vulnerabili</a:t>
            </a:r>
            <a:endParaRPr lang="en-US" sz="3000" b="1">
              <a:solidFill>
                <a:srgbClr val="00AEEF"/>
              </a:solidFill>
            </a:endParaRPr>
          </a:p>
        </p:txBody>
      </p:sp>
      <p:sp>
        <p:nvSpPr>
          <p:cNvPr id="18436"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2"/>
          <p:cNvSpPr txBox="1">
            <a:spLocks noChangeArrowheads="1"/>
          </p:cNvSpPr>
          <p:nvPr/>
        </p:nvSpPr>
        <p:spPr bwMode="auto">
          <a:xfrm>
            <a:off x="539750" y="1060450"/>
            <a:ext cx="6889750" cy="554038"/>
          </a:xfrm>
          <a:prstGeom prst="rect">
            <a:avLst/>
          </a:prstGeom>
          <a:noFill/>
          <a:ln w="9525">
            <a:noFill/>
            <a:miter lim="800000"/>
            <a:headEnd/>
            <a:tailEnd/>
          </a:ln>
        </p:spPr>
        <p:txBody>
          <a:bodyPr>
            <a:spAutoFit/>
          </a:bodyPr>
          <a:lstStyle/>
          <a:p>
            <a:r>
              <a:rPr lang="ro-RO" sz="3000" b="1">
                <a:solidFill>
                  <a:srgbClr val="00AEEF"/>
                </a:solidFill>
              </a:rPr>
              <a:t>Cum să administrăm sentimentele</a:t>
            </a:r>
            <a:endParaRPr lang="en-GB" sz="3000" b="1">
              <a:solidFill>
                <a:srgbClr val="00AEEF"/>
              </a:solidFill>
            </a:endParaRPr>
          </a:p>
        </p:txBody>
      </p:sp>
      <p:sp>
        <p:nvSpPr>
          <p:cNvPr id="19459" name="Rectangle 1"/>
          <p:cNvSpPr>
            <a:spLocks noChangeArrowheads="1"/>
          </p:cNvSpPr>
          <p:nvPr/>
        </p:nvSpPr>
        <p:spPr bwMode="auto">
          <a:xfrm>
            <a:off x="539750" y="1955800"/>
            <a:ext cx="6929438" cy="1616075"/>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Le ascundem</a:t>
            </a:r>
            <a:r>
              <a:rPr lang="en-US" sz="2200" b="1">
                <a:solidFill>
                  <a:srgbClr val="EC008C"/>
                </a:solidFill>
              </a:rPr>
              <a:t>	</a:t>
            </a:r>
            <a:r>
              <a:rPr lang="ro-RO" sz="2200" b="1">
                <a:solidFill>
                  <a:srgbClr val="EC008C"/>
                </a:solidFill>
              </a:rPr>
              <a:t>	</a:t>
            </a:r>
            <a:r>
              <a:rPr lang="en-US" sz="2200" b="1">
                <a:solidFill>
                  <a:srgbClr val="6D6F71"/>
                </a:solidFill>
              </a:rPr>
              <a:t>(</a:t>
            </a:r>
            <a:r>
              <a:rPr lang="ro-RO" sz="2200" b="1">
                <a:solidFill>
                  <a:srgbClr val="6D6F71"/>
                </a:solidFill>
              </a:rPr>
              <a:t>suprimare</a:t>
            </a:r>
            <a:r>
              <a:rPr lang="en-US" sz="2200" b="1">
                <a:solidFill>
                  <a:srgbClr val="6D6F71"/>
                </a:solidFill>
              </a:rPr>
              <a:t>)</a:t>
            </a:r>
          </a:p>
          <a:p>
            <a:pPr>
              <a:spcBef>
                <a:spcPct val="75000"/>
              </a:spcBef>
            </a:pPr>
            <a:r>
              <a:rPr lang="ro-RO" sz="2200" b="1">
                <a:solidFill>
                  <a:srgbClr val="EC008C"/>
                </a:solidFill>
              </a:rPr>
              <a:t>Explodăm 		</a:t>
            </a:r>
            <a:r>
              <a:rPr lang="en-US" sz="2200" b="1">
                <a:solidFill>
                  <a:srgbClr val="6D6F71"/>
                </a:solidFill>
              </a:rPr>
              <a:t>(</a:t>
            </a:r>
            <a:r>
              <a:rPr lang="ro-RO" sz="2200" b="1">
                <a:solidFill>
                  <a:srgbClr val="6D6F71"/>
                </a:solidFill>
              </a:rPr>
              <a:t>exprimare nediscriminată</a:t>
            </a:r>
            <a:r>
              <a:rPr lang="en-US" sz="2200" b="1">
                <a:solidFill>
                  <a:srgbClr val="6D6F71"/>
                </a:solidFill>
              </a:rPr>
              <a:t>)</a:t>
            </a:r>
          </a:p>
          <a:p>
            <a:pPr>
              <a:spcBef>
                <a:spcPct val="75000"/>
              </a:spcBef>
            </a:pPr>
            <a:r>
              <a:rPr lang="ro-RO" sz="2200" b="1">
                <a:solidFill>
                  <a:srgbClr val="EC008C"/>
                </a:solidFill>
              </a:rPr>
              <a:t>Suntem sinceri 	</a:t>
            </a:r>
            <a:r>
              <a:rPr lang="en-US" sz="2200" b="1">
                <a:solidFill>
                  <a:srgbClr val="6D6F71"/>
                </a:solidFill>
              </a:rPr>
              <a:t>(</a:t>
            </a:r>
            <a:r>
              <a:rPr lang="ro-RO" sz="2200" b="1">
                <a:solidFill>
                  <a:srgbClr val="6D6F71"/>
                </a:solidFill>
              </a:rPr>
              <a:t>recunoaștere</a:t>
            </a:r>
            <a:r>
              <a:rPr lang="en-US" sz="2200" b="1">
                <a:solidFill>
                  <a:srgbClr val="6D6F71"/>
                </a:solidFill>
              </a:rPr>
              <a:t>)</a:t>
            </a:r>
          </a:p>
        </p:txBody>
      </p:sp>
      <p:sp>
        <p:nvSpPr>
          <p:cNvPr id="19460"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blinds(horizontal)">
                                      <p:cBhvr>
                                        <p:cTn id="7" dur="500"/>
                                        <p:tgtEl>
                                          <p:spTgt spid="19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459">
                                            <p:txEl>
                                              <p:pRg st="1" end="1"/>
                                            </p:txEl>
                                          </p:spTgt>
                                        </p:tgtEl>
                                        <p:attrNameLst>
                                          <p:attrName>style.visibility</p:attrName>
                                        </p:attrNameLst>
                                      </p:cBhvr>
                                      <p:to>
                                        <p:strVal val="visible"/>
                                      </p:to>
                                    </p:set>
                                    <p:animEffect transition="in" filter="fade">
                                      <p:cBhvr>
                                        <p:cTn id="12" dur="1000"/>
                                        <p:tgtEl>
                                          <p:spTgt spid="19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459">
                                            <p:txEl>
                                              <p:pRg st="2" end="2"/>
                                            </p:txEl>
                                          </p:spTgt>
                                        </p:tgtEl>
                                        <p:attrNameLst>
                                          <p:attrName>style.visibility</p:attrName>
                                        </p:attrNameLst>
                                      </p:cBhvr>
                                      <p:to>
                                        <p:strVal val="visible"/>
                                      </p:to>
                                    </p:set>
                                    <p:animEffect transition="in" filter="fade">
                                      <p:cBhvr>
                                        <p:cTn id="17" dur="1000"/>
                                        <p:tgtEl>
                                          <p:spTgt spid="1945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2"/>
          <p:cNvSpPr txBox="1">
            <a:spLocks noChangeArrowheads="1"/>
          </p:cNvSpPr>
          <p:nvPr/>
        </p:nvSpPr>
        <p:spPr bwMode="auto">
          <a:xfrm>
            <a:off x="539750" y="1001713"/>
            <a:ext cx="6889750" cy="554037"/>
          </a:xfrm>
          <a:prstGeom prst="rect">
            <a:avLst/>
          </a:prstGeom>
          <a:noFill/>
          <a:ln w="9525">
            <a:noFill/>
            <a:miter lim="800000"/>
            <a:headEnd/>
            <a:tailEnd/>
          </a:ln>
        </p:spPr>
        <p:txBody>
          <a:bodyPr>
            <a:spAutoFit/>
          </a:bodyPr>
          <a:lstStyle/>
          <a:p>
            <a:r>
              <a:rPr lang="ro-RO" sz="3000" b="1">
                <a:solidFill>
                  <a:srgbClr val="00AEEF"/>
                </a:solidFill>
              </a:rPr>
              <a:t>Ascundere </a:t>
            </a:r>
            <a:r>
              <a:rPr lang="en-GB" sz="3000" b="1">
                <a:solidFill>
                  <a:srgbClr val="00AEEF"/>
                </a:solidFill>
              </a:rPr>
              <a:t>(</a:t>
            </a:r>
            <a:r>
              <a:rPr lang="ro-RO" sz="3000" b="1">
                <a:solidFill>
                  <a:srgbClr val="00AEEF"/>
                </a:solidFill>
              </a:rPr>
              <a:t>suprimare</a:t>
            </a:r>
            <a:r>
              <a:rPr lang="en-GB" sz="3000" b="1">
                <a:solidFill>
                  <a:srgbClr val="00AEEF"/>
                </a:solidFill>
              </a:rPr>
              <a:t>)</a:t>
            </a:r>
          </a:p>
        </p:txBody>
      </p:sp>
      <p:sp>
        <p:nvSpPr>
          <p:cNvPr id="20483" name="Rectangle 1"/>
          <p:cNvSpPr>
            <a:spLocks noChangeArrowheads="1"/>
          </p:cNvSpPr>
          <p:nvPr/>
        </p:nvSpPr>
        <p:spPr bwMode="auto">
          <a:xfrm>
            <a:off x="539750" y="1897063"/>
            <a:ext cx="6929438" cy="1700212"/>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Nesănătoasă</a:t>
            </a:r>
            <a:endParaRPr lang="en-US" sz="2200" b="1">
              <a:solidFill>
                <a:srgbClr val="EC008C"/>
              </a:solidFill>
            </a:endParaRPr>
          </a:p>
          <a:p>
            <a:r>
              <a:rPr lang="en-US" sz="2200" b="1">
                <a:solidFill>
                  <a:srgbClr val="6D6F71"/>
                </a:solidFill>
              </a:rPr>
              <a:t>(Psalm</a:t>
            </a:r>
            <a:r>
              <a:rPr lang="ro-RO" sz="2200" b="1">
                <a:solidFill>
                  <a:srgbClr val="6D6F71"/>
                </a:solidFill>
              </a:rPr>
              <a:t>ii</a:t>
            </a:r>
            <a:r>
              <a:rPr lang="en-US" sz="2200" b="1">
                <a:solidFill>
                  <a:srgbClr val="6D6F71"/>
                </a:solidFill>
              </a:rPr>
              <a:t> 32; 39:1-3)</a:t>
            </a:r>
          </a:p>
          <a:p>
            <a:pPr>
              <a:spcBef>
                <a:spcPct val="75000"/>
              </a:spcBef>
            </a:pPr>
            <a:r>
              <a:rPr lang="ro-RO" sz="2200" b="1">
                <a:solidFill>
                  <a:srgbClr val="EC008C"/>
                </a:solidFill>
              </a:rPr>
              <a:t>Nesinceră</a:t>
            </a:r>
            <a:endParaRPr lang="en-US" sz="2200" b="1">
              <a:solidFill>
                <a:srgbClr val="EC008C"/>
              </a:solidFill>
            </a:endParaRPr>
          </a:p>
          <a:p>
            <a:r>
              <a:rPr lang="en-US" sz="2200" b="1">
                <a:solidFill>
                  <a:srgbClr val="6D6F71"/>
                </a:solidFill>
              </a:rPr>
              <a:t>(Proverb</a:t>
            </a:r>
            <a:r>
              <a:rPr lang="ro-RO" sz="2200" b="1">
                <a:solidFill>
                  <a:srgbClr val="6D6F71"/>
                </a:solidFill>
              </a:rPr>
              <a:t>e</a:t>
            </a:r>
            <a:r>
              <a:rPr lang="en-US" sz="2200" b="1">
                <a:solidFill>
                  <a:srgbClr val="6D6F71"/>
                </a:solidFill>
              </a:rPr>
              <a:t> 10:18; 13:10)</a:t>
            </a:r>
          </a:p>
        </p:txBody>
      </p:sp>
      <p:pic>
        <p:nvPicPr>
          <p:cNvPr id="20484"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054475" y="1643063"/>
            <a:ext cx="4665663" cy="3143250"/>
          </a:xfrm>
          <a:prstGeom prst="rect">
            <a:avLst/>
          </a:prstGeom>
          <a:noFill/>
          <a:ln w="9525">
            <a:noFill/>
            <a:miter lim="800000"/>
            <a:headEnd/>
            <a:tailEnd/>
          </a:ln>
        </p:spPr>
      </p:pic>
      <p:sp>
        <p:nvSpPr>
          <p:cNvPr id="2048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fade">
                                      <p:cBhvr>
                                        <p:cTn id="7" dur="1000"/>
                                        <p:tgtEl>
                                          <p:spTgt spid="2048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483">
                                            <p:txEl>
                                              <p:pRg st="1" end="1"/>
                                            </p:txEl>
                                          </p:spTgt>
                                        </p:tgtEl>
                                        <p:attrNameLst>
                                          <p:attrName>style.visibility</p:attrName>
                                        </p:attrNameLst>
                                      </p:cBhvr>
                                      <p:to>
                                        <p:strVal val="visible"/>
                                      </p:to>
                                    </p:set>
                                    <p:animEffect transition="in" filter="fade">
                                      <p:cBhvr>
                                        <p:cTn id="10" dur="1000"/>
                                        <p:tgtEl>
                                          <p:spTgt spid="20483">
                                            <p:txEl>
                                              <p:pRg st="1" end="1"/>
                                            </p:txEl>
                                          </p:spTgt>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0483">
                                            <p:txEl>
                                              <p:pRg st="2" end="2"/>
                                            </p:txEl>
                                          </p:spTgt>
                                        </p:tgtEl>
                                        <p:attrNameLst>
                                          <p:attrName>style.visibility</p:attrName>
                                        </p:attrNameLst>
                                      </p:cBhvr>
                                      <p:to>
                                        <p:strVal val="visible"/>
                                      </p:to>
                                    </p:set>
                                    <p:animEffect transition="in" filter="fade">
                                      <p:cBhvr>
                                        <p:cTn id="14" dur="1000"/>
                                        <p:tgtEl>
                                          <p:spTgt spid="20483">
                                            <p:txEl>
                                              <p:pRg st="2" end="2"/>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483">
                                            <p:txEl>
                                              <p:pRg st="3" end="3"/>
                                            </p:txEl>
                                          </p:spTgt>
                                        </p:tgtEl>
                                        <p:attrNameLst>
                                          <p:attrName>style.visibility</p:attrName>
                                        </p:attrNameLst>
                                      </p:cBhvr>
                                      <p:to>
                                        <p:strVal val="visible"/>
                                      </p:to>
                                    </p:set>
                                    <p:animEffect transition="in" filter="fade">
                                      <p:cBhvr>
                                        <p:cTn id="17" dur="1000"/>
                                        <p:tgtEl>
                                          <p:spTgt spid="204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allAtOnce"/>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C:\Documents and Settings\Vivid\My Documents\My Pictures\Picture3.pn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071938" y="1714500"/>
            <a:ext cx="4500562" cy="3186113"/>
          </a:xfrm>
          <a:prstGeom prst="rect">
            <a:avLst/>
          </a:prstGeom>
          <a:noFill/>
          <a:ln w="9525">
            <a:noFill/>
            <a:miter lim="800000"/>
            <a:headEnd/>
            <a:tailEnd/>
          </a:ln>
        </p:spPr>
      </p:pic>
      <p:sp>
        <p:nvSpPr>
          <p:cNvPr id="21507" name="TextBox 2"/>
          <p:cNvSpPr txBox="1">
            <a:spLocks noChangeArrowheads="1"/>
          </p:cNvSpPr>
          <p:nvPr/>
        </p:nvSpPr>
        <p:spPr bwMode="auto">
          <a:xfrm>
            <a:off x="539750" y="1120775"/>
            <a:ext cx="6889750" cy="554038"/>
          </a:xfrm>
          <a:prstGeom prst="rect">
            <a:avLst/>
          </a:prstGeom>
          <a:noFill/>
          <a:ln w="9525">
            <a:noFill/>
            <a:miter lim="800000"/>
            <a:headEnd/>
            <a:tailEnd/>
          </a:ln>
        </p:spPr>
        <p:txBody>
          <a:bodyPr>
            <a:spAutoFit/>
          </a:bodyPr>
          <a:lstStyle/>
          <a:p>
            <a:r>
              <a:rPr lang="ro-RO" sz="3000" b="1">
                <a:solidFill>
                  <a:srgbClr val="00AEEF"/>
                </a:solidFill>
              </a:rPr>
              <a:t>Explozie </a:t>
            </a:r>
            <a:r>
              <a:rPr lang="en-GB" sz="3000" b="1">
                <a:solidFill>
                  <a:srgbClr val="00AEEF"/>
                </a:solidFill>
              </a:rPr>
              <a:t>(</a:t>
            </a:r>
            <a:r>
              <a:rPr lang="ro-RO" sz="3000" b="1">
                <a:solidFill>
                  <a:srgbClr val="00AEEF"/>
                </a:solidFill>
              </a:rPr>
              <a:t>exprimare nediscriminată</a:t>
            </a:r>
            <a:r>
              <a:rPr lang="en-GB" sz="3000" b="1">
                <a:solidFill>
                  <a:srgbClr val="00AEEF"/>
                </a:solidFill>
              </a:rPr>
              <a:t>)</a:t>
            </a:r>
          </a:p>
        </p:txBody>
      </p:sp>
      <p:sp>
        <p:nvSpPr>
          <p:cNvPr id="22532" name="Rectangle 1"/>
          <p:cNvSpPr>
            <a:spLocks noChangeArrowheads="1"/>
          </p:cNvSpPr>
          <p:nvPr/>
        </p:nvSpPr>
        <p:spPr bwMode="auto">
          <a:xfrm>
            <a:off x="539750" y="2016125"/>
            <a:ext cx="6929438" cy="769938"/>
          </a:xfrm>
          <a:prstGeom prst="rect">
            <a:avLst/>
          </a:prstGeom>
          <a:noFill/>
          <a:ln w="9525">
            <a:noFill/>
            <a:miter lim="800000"/>
            <a:headEnd/>
            <a:tailEnd/>
          </a:ln>
        </p:spPr>
        <p:txBody>
          <a:bodyPr>
            <a:spAutoFit/>
          </a:bodyPr>
          <a:lstStyle/>
          <a:p>
            <a:r>
              <a:rPr lang="ro-RO" sz="2200" b="1">
                <a:solidFill>
                  <a:srgbClr val="EC008C"/>
                </a:solidFill>
              </a:rPr>
              <a:t>Nesănătoasă pentru alții</a:t>
            </a:r>
            <a:endParaRPr lang="en-US" sz="2200" b="1">
              <a:solidFill>
                <a:srgbClr val="EC008C"/>
              </a:solidFill>
            </a:endParaRPr>
          </a:p>
          <a:p>
            <a:r>
              <a:rPr lang="en-US" sz="2200" b="1">
                <a:solidFill>
                  <a:srgbClr val="6D6F71"/>
                </a:solidFill>
              </a:rPr>
              <a:t>(</a:t>
            </a:r>
            <a:r>
              <a:rPr lang="ro-RO" sz="2200" b="1">
                <a:solidFill>
                  <a:srgbClr val="6D6F71"/>
                </a:solidFill>
              </a:rPr>
              <a:t>Iacov </a:t>
            </a:r>
            <a:r>
              <a:rPr lang="en-US" sz="2200" b="1">
                <a:solidFill>
                  <a:srgbClr val="6D6F71"/>
                </a:solidFill>
              </a:rPr>
              <a:t>1:19)</a:t>
            </a:r>
          </a:p>
        </p:txBody>
      </p:sp>
      <p:sp>
        <p:nvSpPr>
          <p:cNvPr id="2150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2532">
                                            <p:txEl>
                                              <p:pRg st="0" end="0"/>
                                            </p:txEl>
                                          </p:spTgt>
                                        </p:tgtEl>
                                        <p:attrNameLst>
                                          <p:attrName>style.visibility</p:attrName>
                                        </p:attrNameLst>
                                      </p:cBhvr>
                                      <p:to>
                                        <p:strVal val="visible"/>
                                      </p:to>
                                    </p:set>
                                    <p:animEffect transition="in" filter="blinds(horizontal)">
                                      <p:cBhvr>
                                        <p:cTn id="7" dur="500"/>
                                        <p:tgtEl>
                                          <p:spTgt spid="22532">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2532">
                                            <p:txEl>
                                              <p:pRg st="1" end="1"/>
                                            </p:txEl>
                                          </p:spTgt>
                                        </p:tgtEl>
                                        <p:attrNameLst>
                                          <p:attrName>style.visibility</p:attrName>
                                        </p:attrNameLst>
                                      </p:cBhvr>
                                      <p:to>
                                        <p:strVal val="visible"/>
                                      </p:to>
                                    </p:set>
                                    <p:animEffect transition="in" filter="blinds(horizontal)">
                                      <p:cBhvr>
                                        <p:cTn id="10" dur="500"/>
                                        <p:tgtEl>
                                          <p:spTgt spid="2253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2"/>
          <p:cNvSpPr txBox="1">
            <a:spLocks noChangeArrowheads="1"/>
          </p:cNvSpPr>
          <p:nvPr/>
        </p:nvSpPr>
        <p:spPr bwMode="auto">
          <a:xfrm>
            <a:off x="539750" y="1017588"/>
            <a:ext cx="6889750" cy="549275"/>
          </a:xfrm>
          <a:prstGeom prst="rect">
            <a:avLst/>
          </a:prstGeom>
          <a:noFill/>
          <a:ln w="9525">
            <a:noFill/>
            <a:miter lim="800000"/>
            <a:headEnd/>
            <a:tailEnd/>
          </a:ln>
        </p:spPr>
        <p:txBody>
          <a:bodyPr>
            <a:spAutoFit/>
          </a:bodyPr>
          <a:lstStyle/>
          <a:p>
            <a:r>
              <a:rPr lang="ro-RO" sz="3000" b="1">
                <a:solidFill>
                  <a:srgbClr val="00AEEF"/>
                </a:solidFill>
              </a:rPr>
              <a:t>Sinceritate </a:t>
            </a:r>
            <a:r>
              <a:rPr lang="en-GB" sz="3000" b="1">
                <a:solidFill>
                  <a:srgbClr val="00AEEF"/>
                </a:solidFill>
              </a:rPr>
              <a:t>(</a:t>
            </a:r>
            <a:r>
              <a:rPr lang="ro-RO" sz="3000" b="1">
                <a:solidFill>
                  <a:srgbClr val="00AEEF"/>
                </a:solidFill>
              </a:rPr>
              <a:t>recunoaștere</a:t>
            </a:r>
            <a:r>
              <a:rPr lang="en-GB" sz="3000" b="1">
                <a:solidFill>
                  <a:srgbClr val="00AEEF"/>
                </a:solidFill>
              </a:rPr>
              <a:t>)</a:t>
            </a:r>
          </a:p>
        </p:txBody>
      </p:sp>
      <p:pic>
        <p:nvPicPr>
          <p:cNvPr id="22531"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714625" y="1785938"/>
            <a:ext cx="4286250" cy="2933700"/>
          </a:xfrm>
          <a:prstGeom prst="rect">
            <a:avLst/>
          </a:prstGeom>
          <a:noFill/>
          <a:ln w="9525">
            <a:noFill/>
            <a:miter lim="800000"/>
            <a:headEnd/>
            <a:tailEnd/>
          </a:ln>
        </p:spPr>
      </p:pic>
      <p:sp>
        <p:nvSpPr>
          <p:cNvPr id="22532"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ChangeArrowheads="1"/>
          </p:cNvSpPr>
          <p:nvPr/>
        </p:nvSpPr>
        <p:spPr bwMode="auto">
          <a:xfrm>
            <a:off x="6588125" y="4227513"/>
            <a:ext cx="1987550" cy="338137"/>
          </a:xfrm>
          <a:prstGeom prst="rect">
            <a:avLst/>
          </a:prstGeom>
          <a:noFill/>
          <a:ln w="9525">
            <a:noFill/>
            <a:miter lim="800000"/>
            <a:headEnd/>
            <a:tailEnd/>
          </a:ln>
        </p:spPr>
        <p:txBody>
          <a:bodyPr wrap="none">
            <a:spAutoFit/>
          </a:bodyPr>
          <a:lstStyle/>
          <a:p>
            <a:r>
              <a:rPr lang="en-US" sz="1600" b="1">
                <a:solidFill>
                  <a:srgbClr val="6D6F71"/>
                </a:solidFill>
              </a:rPr>
              <a:t>(Psalm</a:t>
            </a:r>
            <a:r>
              <a:rPr lang="ro-RO" sz="1600" b="1">
                <a:solidFill>
                  <a:srgbClr val="6D6F71"/>
                </a:solidFill>
              </a:rPr>
              <a:t>ul</a:t>
            </a:r>
            <a:r>
              <a:rPr lang="en-US" sz="1600" b="1">
                <a:solidFill>
                  <a:srgbClr val="6D6F71"/>
                </a:solidFill>
              </a:rPr>
              <a:t> 109:6-15)</a:t>
            </a:r>
            <a:endParaRPr lang="en-GB" sz="1600"/>
          </a:p>
        </p:txBody>
      </p:sp>
      <p:sp>
        <p:nvSpPr>
          <p:cNvPr id="23555" name="TextBox 2"/>
          <p:cNvSpPr txBox="1">
            <a:spLocks noChangeArrowheads="1"/>
          </p:cNvSpPr>
          <p:nvPr/>
        </p:nvSpPr>
        <p:spPr bwMode="auto">
          <a:xfrm>
            <a:off x="539750" y="1003300"/>
            <a:ext cx="6889750" cy="554038"/>
          </a:xfrm>
          <a:prstGeom prst="rect">
            <a:avLst/>
          </a:prstGeom>
          <a:noFill/>
          <a:ln w="9525">
            <a:noFill/>
            <a:miter lim="800000"/>
            <a:headEnd/>
            <a:tailEnd/>
          </a:ln>
        </p:spPr>
        <p:txBody>
          <a:bodyPr>
            <a:spAutoFit/>
          </a:bodyPr>
          <a:lstStyle/>
          <a:p>
            <a:r>
              <a:rPr lang="ro-RO" sz="3000" b="1">
                <a:solidFill>
                  <a:srgbClr val="00AEEF"/>
                </a:solidFill>
              </a:rPr>
              <a:t>„Rugăciunea” lui David</a:t>
            </a:r>
            <a:endParaRPr lang="en-GB" sz="3000" b="1">
              <a:solidFill>
                <a:srgbClr val="00AEEF"/>
              </a:solidFill>
            </a:endParaRPr>
          </a:p>
        </p:txBody>
      </p:sp>
      <p:sp>
        <p:nvSpPr>
          <p:cNvPr id="23556" name="Rectangle 1"/>
          <p:cNvSpPr>
            <a:spLocks noChangeArrowheads="1"/>
          </p:cNvSpPr>
          <p:nvPr/>
        </p:nvSpPr>
        <p:spPr bwMode="auto">
          <a:xfrm>
            <a:off x="539750" y="1898650"/>
            <a:ext cx="7747000" cy="2462213"/>
          </a:xfrm>
          <a:prstGeom prst="rect">
            <a:avLst/>
          </a:prstGeom>
          <a:noFill/>
          <a:ln w="9525">
            <a:noFill/>
            <a:miter lim="800000"/>
            <a:headEnd/>
            <a:tailEnd/>
          </a:ln>
        </p:spPr>
        <p:txBody>
          <a:bodyPr>
            <a:spAutoFit/>
          </a:bodyPr>
          <a:lstStyle/>
          <a:p>
            <a:pPr>
              <a:spcBef>
                <a:spcPts val="2000"/>
              </a:spcBef>
            </a:pPr>
            <a:r>
              <a:rPr lang="ro-RO" sz="2200" b="1">
                <a:solidFill>
                  <a:srgbClr val="EC008C"/>
                </a:solidFill>
              </a:rPr>
              <a:t>„</a:t>
            </a:r>
            <a:r>
              <a:rPr lang="vi-VN" sz="2200" b="1">
                <a:solidFill>
                  <a:srgbClr val="EC008C"/>
                </a:solidFill>
              </a:rPr>
              <a:t>Pe vrăjmașul meu pune-l sub stăpânirea unui om rău, și un pârâș să stea la dreapta lui! Când va fi judecat, să fie găsit vinovat și rugăciunea lui să treacă drept un păcat! Puține să-i fie zilele la număr și slujba să i-o ia altul! Să-i rămână copiii orfani și nevastă-sa văduvă! Copiii lui să umble fără niciun căpătâi și să cerșească, să-și caute pâinea departe de locuința lor dărâmată! </a:t>
            </a:r>
          </a:p>
        </p:txBody>
      </p:sp>
      <p:sp>
        <p:nvSpPr>
          <p:cNvPr id="23557"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ChangeArrowheads="1"/>
          </p:cNvSpPr>
          <p:nvPr/>
        </p:nvSpPr>
        <p:spPr bwMode="auto">
          <a:xfrm>
            <a:off x="6572250" y="3602038"/>
            <a:ext cx="1987550" cy="338137"/>
          </a:xfrm>
          <a:prstGeom prst="rect">
            <a:avLst/>
          </a:prstGeom>
          <a:noFill/>
          <a:ln w="9525">
            <a:noFill/>
            <a:miter lim="800000"/>
            <a:headEnd/>
            <a:tailEnd/>
          </a:ln>
        </p:spPr>
        <p:txBody>
          <a:bodyPr wrap="none">
            <a:spAutoFit/>
          </a:bodyPr>
          <a:lstStyle/>
          <a:p>
            <a:r>
              <a:rPr lang="en-US" sz="1600" b="1">
                <a:solidFill>
                  <a:srgbClr val="6D6F71"/>
                </a:solidFill>
              </a:rPr>
              <a:t>(</a:t>
            </a:r>
            <a:r>
              <a:rPr lang="ro-RO" sz="1600" b="1">
                <a:solidFill>
                  <a:srgbClr val="6D6F71"/>
                </a:solidFill>
              </a:rPr>
              <a:t>Psalmul </a:t>
            </a:r>
            <a:r>
              <a:rPr lang="en-US" sz="1600" b="1">
                <a:solidFill>
                  <a:srgbClr val="6D6F71"/>
                </a:solidFill>
              </a:rPr>
              <a:t>109:6-15)</a:t>
            </a:r>
            <a:endParaRPr lang="en-GB" sz="1600"/>
          </a:p>
        </p:txBody>
      </p:sp>
      <p:sp>
        <p:nvSpPr>
          <p:cNvPr id="24579" name="TextBox 2"/>
          <p:cNvSpPr txBox="1">
            <a:spLocks noChangeArrowheads="1"/>
          </p:cNvSpPr>
          <p:nvPr/>
        </p:nvSpPr>
        <p:spPr bwMode="auto">
          <a:xfrm>
            <a:off x="539750" y="1003300"/>
            <a:ext cx="6889750" cy="554038"/>
          </a:xfrm>
          <a:prstGeom prst="rect">
            <a:avLst/>
          </a:prstGeom>
          <a:noFill/>
          <a:ln w="9525">
            <a:noFill/>
            <a:miter lim="800000"/>
            <a:headEnd/>
            <a:tailEnd/>
          </a:ln>
        </p:spPr>
        <p:txBody>
          <a:bodyPr>
            <a:spAutoFit/>
          </a:bodyPr>
          <a:lstStyle/>
          <a:p>
            <a:r>
              <a:rPr lang="ro-RO" sz="3000" b="1">
                <a:solidFill>
                  <a:srgbClr val="00AEEF"/>
                </a:solidFill>
              </a:rPr>
              <a:t>„Rugăciunea” lui David</a:t>
            </a:r>
            <a:endParaRPr lang="en-GB" sz="3000" b="1">
              <a:solidFill>
                <a:srgbClr val="00AEEF"/>
              </a:solidFill>
            </a:endParaRPr>
          </a:p>
        </p:txBody>
      </p:sp>
      <p:sp>
        <p:nvSpPr>
          <p:cNvPr id="24580" name="Rectangle 1"/>
          <p:cNvSpPr>
            <a:spLocks noChangeArrowheads="1"/>
          </p:cNvSpPr>
          <p:nvPr/>
        </p:nvSpPr>
        <p:spPr bwMode="auto">
          <a:xfrm>
            <a:off x="539750" y="1898650"/>
            <a:ext cx="7604125" cy="1784350"/>
          </a:xfrm>
          <a:prstGeom prst="rect">
            <a:avLst/>
          </a:prstGeom>
          <a:noFill/>
          <a:ln w="9525">
            <a:noFill/>
            <a:miter lim="800000"/>
            <a:headEnd/>
            <a:tailEnd/>
          </a:ln>
        </p:spPr>
        <p:txBody>
          <a:bodyPr>
            <a:spAutoFit/>
          </a:bodyPr>
          <a:lstStyle/>
          <a:p>
            <a:pPr>
              <a:spcBef>
                <a:spcPct val="75000"/>
              </a:spcBef>
            </a:pPr>
            <a:r>
              <a:rPr lang="vi-VN" sz="2200" b="1">
                <a:solidFill>
                  <a:srgbClr val="EC008C"/>
                </a:solidFill>
              </a:rPr>
              <a:t>Cel ce l-a împrumutat, să-i pună mâna pe tot ce are, și străinii să-i jefuiască rodul muncii lui! Nimeni să nu mai țină la el și nimeni să n-aibă milă de orfanii lui! Urmașii lui să fie nimiciți și să li se stingă numele în neamul următor!</a:t>
            </a:r>
          </a:p>
        </p:txBody>
      </p:sp>
      <p:sp>
        <p:nvSpPr>
          <p:cNvPr id="2458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ChangeArrowheads="1"/>
          </p:cNvSpPr>
          <p:nvPr/>
        </p:nvSpPr>
        <p:spPr bwMode="auto">
          <a:xfrm>
            <a:off x="6572250" y="3241675"/>
            <a:ext cx="1987550" cy="338138"/>
          </a:xfrm>
          <a:prstGeom prst="rect">
            <a:avLst/>
          </a:prstGeom>
          <a:noFill/>
          <a:ln w="9525">
            <a:noFill/>
            <a:miter lim="800000"/>
            <a:headEnd/>
            <a:tailEnd/>
          </a:ln>
        </p:spPr>
        <p:txBody>
          <a:bodyPr wrap="none">
            <a:spAutoFit/>
          </a:bodyPr>
          <a:lstStyle/>
          <a:p>
            <a:r>
              <a:rPr lang="en-US" sz="1600" b="1">
                <a:solidFill>
                  <a:srgbClr val="6D6F71"/>
                </a:solidFill>
              </a:rPr>
              <a:t>(Psalm</a:t>
            </a:r>
            <a:r>
              <a:rPr lang="ro-RO" sz="1600" b="1">
                <a:solidFill>
                  <a:srgbClr val="6D6F71"/>
                </a:solidFill>
              </a:rPr>
              <a:t>ul</a:t>
            </a:r>
            <a:r>
              <a:rPr lang="en-US" sz="1600" b="1">
                <a:solidFill>
                  <a:srgbClr val="6D6F71"/>
                </a:solidFill>
              </a:rPr>
              <a:t> 109:6-15)</a:t>
            </a:r>
            <a:endParaRPr lang="en-GB" sz="1600"/>
          </a:p>
        </p:txBody>
      </p:sp>
      <p:sp>
        <p:nvSpPr>
          <p:cNvPr id="25603" name="TextBox 2"/>
          <p:cNvSpPr txBox="1">
            <a:spLocks noChangeArrowheads="1"/>
          </p:cNvSpPr>
          <p:nvPr/>
        </p:nvSpPr>
        <p:spPr bwMode="auto">
          <a:xfrm>
            <a:off x="539750" y="1003300"/>
            <a:ext cx="6889750" cy="554038"/>
          </a:xfrm>
          <a:prstGeom prst="rect">
            <a:avLst/>
          </a:prstGeom>
          <a:noFill/>
          <a:ln w="9525">
            <a:noFill/>
            <a:miter lim="800000"/>
            <a:headEnd/>
            <a:tailEnd/>
          </a:ln>
        </p:spPr>
        <p:txBody>
          <a:bodyPr>
            <a:spAutoFit/>
          </a:bodyPr>
          <a:lstStyle/>
          <a:p>
            <a:r>
              <a:rPr lang="ro-RO" sz="3000" b="1">
                <a:solidFill>
                  <a:srgbClr val="00AEEF"/>
                </a:solidFill>
              </a:rPr>
              <a:t>„Rugăciunea” lui David</a:t>
            </a:r>
            <a:endParaRPr lang="en-GB" sz="3000" b="1">
              <a:solidFill>
                <a:srgbClr val="00AEEF"/>
              </a:solidFill>
            </a:endParaRPr>
          </a:p>
        </p:txBody>
      </p:sp>
      <p:sp>
        <p:nvSpPr>
          <p:cNvPr id="25604" name="Rectangle 1"/>
          <p:cNvSpPr>
            <a:spLocks noChangeArrowheads="1"/>
          </p:cNvSpPr>
          <p:nvPr/>
        </p:nvSpPr>
        <p:spPr bwMode="auto">
          <a:xfrm>
            <a:off x="539750" y="1898650"/>
            <a:ext cx="7604125" cy="1446213"/>
          </a:xfrm>
          <a:prstGeom prst="rect">
            <a:avLst/>
          </a:prstGeom>
          <a:noFill/>
          <a:ln w="9525">
            <a:noFill/>
            <a:miter lim="800000"/>
            <a:headEnd/>
            <a:tailEnd/>
          </a:ln>
        </p:spPr>
        <p:txBody>
          <a:bodyPr>
            <a:spAutoFit/>
          </a:bodyPr>
          <a:lstStyle/>
          <a:p>
            <a:pPr>
              <a:spcBef>
                <a:spcPct val="75000"/>
              </a:spcBef>
            </a:pPr>
            <a:r>
              <a:rPr lang="vi-VN" sz="2200" b="1">
                <a:solidFill>
                  <a:srgbClr val="EC008C"/>
                </a:solidFill>
              </a:rPr>
              <a:t>Nelegiuirea părinților săi să rămână ca aducere aminte înaintea Domnului, și să nu se șteargă păcatul mamei lui! Domnul să-i aibă totdeauna înaintea ochilor, ca să le șteargă pomenirea de pe pământ.</a:t>
            </a:r>
            <a:r>
              <a:rPr lang="ro-RO" sz="2200" b="1">
                <a:solidFill>
                  <a:srgbClr val="EC008C"/>
                </a:solidFill>
              </a:rPr>
              <a:t>”</a:t>
            </a:r>
            <a:endParaRPr lang="vi-VN" sz="2200" b="1">
              <a:solidFill>
                <a:srgbClr val="EC008C"/>
              </a:solidFill>
            </a:endParaRPr>
          </a:p>
        </p:txBody>
      </p:sp>
      <p:sp>
        <p:nvSpPr>
          <p:cNvPr id="2560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p:cNvSpPr>
            <a:spLocks noChangeArrowheads="1"/>
          </p:cNvSpPr>
          <p:nvPr/>
        </p:nvSpPr>
        <p:spPr bwMode="auto">
          <a:xfrm>
            <a:off x="539750" y="1419225"/>
            <a:ext cx="8135938" cy="3616325"/>
          </a:xfrm>
          <a:prstGeom prst="rect">
            <a:avLst/>
          </a:prstGeom>
          <a:noFill/>
          <a:ln w="9525">
            <a:noFill/>
            <a:miter lim="800000"/>
            <a:headEnd/>
            <a:tailEnd/>
          </a:ln>
        </p:spPr>
        <p:txBody>
          <a:bodyPr>
            <a:spAutoFit/>
          </a:bodyPr>
          <a:lstStyle/>
          <a:p>
            <a:pPr>
              <a:spcBef>
                <a:spcPts val="1800"/>
              </a:spcBef>
            </a:pPr>
            <a:r>
              <a:rPr lang="ro-RO" sz="2200" b="1">
                <a:solidFill>
                  <a:srgbClr val="6D6F71"/>
                </a:solidFill>
              </a:rPr>
              <a:t>Este acesta </a:t>
            </a:r>
            <a:r>
              <a:rPr lang="ro-RO" sz="2200" b="1">
                <a:solidFill>
                  <a:srgbClr val="EC008C"/>
                </a:solidFill>
              </a:rPr>
              <a:t>Cuvântul</a:t>
            </a:r>
            <a:r>
              <a:rPr lang="ro-RO" sz="2200" b="1">
                <a:solidFill>
                  <a:srgbClr val="6D6F71"/>
                </a:solidFill>
              </a:rPr>
              <a:t> </a:t>
            </a:r>
            <a:r>
              <a:rPr lang="ro-RO" sz="2200" b="1">
                <a:solidFill>
                  <a:srgbClr val="EC008C"/>
                </a:solidFill>
              </a:rPr>
              <a:t>sfânt</a:t>
            </a:r>
            <a:r>
              <a:rPr lang="en-US" sz="2200" b="1">
                <a:solidFill>
                  <a:srgbClr val="EC008C"/>
                </a:solidFill>
              </a:rPr>
              <a:t>, </a:t>
            </a:r>
            <a:r>
              <a:rPr lang="ro-RO" sz="2200" b="1">
                <a:solidFill>
                  <a:srgbClr val="EC008C"/>
                </a:solidFill>
              </a:rPr>
              <a:t>inspirat, desăvârșit al lui Dumnezeu?</a:t>
            </a:r>
            <a:endParaRPr lang="en-US" sz="2200" b="1">
              <a:solidFill>
                <a:srgbClr val="EC008C"/>
              </a:solidFill>
            </a:endParaRPr>
          </a:p>
          <a:p>
            <a:pPr>
              <a:spcBef>
                <a:spcPts val="1800"/>
              </a:spcBef>
            </a:pPr>
            <a:r>
              <a:rPr lang="ro-RO" sz="2200" b="1">
                <a:solidFill>
                  <a:srgbClr val="6D6F71"/>
                </a:solidFill>
              </a:rPr>
              <a:t>Ai simțit vreodată </a:t>
            </a:r>
            <a:r>
              <a:rPr lang="ro-RO" sz="2200" b="1">
                <a:solidFill>
                  <a:srgbClr val="EC008C"/>
                </a:solidFill>
              </a:rPr>
              <a:t>ce a simțit David</a:t>
            </a:r>
            <a:r>
              <a:rPr lang="en-US" sz="2200" b="1">
                <a:solidFill>
                  <a:srgbClr val="EC008C"/>
                </a:solidFill>
              </a:rPr>
              <a:t>? </a:t>
            </a:r>
          </a:p>
          <a:p>
            <a:pPr>
              <a:spcBef>
                <a:spcPts val="1800"/>
              </a:spcBef>
            </a:pPr>
            <a:r>
              <a:rPr lang="ro-RO" sz="2200" b="1">
                <a:solidFill>
                  <a:srgbClr val="6D6F71"/>
                </a:solidFill>
              </a:rPr>
              <a:t>Te-ai rugat vreodată </a:t>
            </a:r>
            <a:r>
              <a:rPr lang="ro-RO" sz="2200" b="1">
                <a:solidFill>
                  <a:srgbClr val="EC008C"/>
                </a:solidFill>
              </a:rPr>
              <a:t>așa</a:t>
            </a:r>
            <a:r>
              <a:rPr lang="en-US" sz="2200" b="1">
                <a:solidFill>
                  <a:srgbClr val="EC008C"/>
                </a:solidFill>
              </a:rPr>
              <a:t>? </a:t>
            </a:r>
          </a:p>
          <a:p>
            <a:pPr>
              <a:spcBef>
                <a:spcPts val="1800"/>
              </a:spcBef>
            </a:pPr>
            <a:r>
              <a:rPr lang="ro-RO" sz="2200" b="1">
                <a:solidFill>
                  <a:srgbClr val="6D6F71"/>
                </a:solidFill>
              </a:rPr>
              <a:t>Ar fi corect </a:t>
            </a:r>
            <a:r>
              <a:rPr lang="ro-RO" sz="2200" b="1">
                <a:solidFill>
                  <a:srgbClr val="EC008C"/>
                </a:solidFill>
              </a:rPr>
              <a:t>să te rogi așa</a:t>
            </a:r>
            <a:r>
              <a:rPr lang="en-US" sz="2200" b="1">
                <a:solidFill>
                  <a:srgbClr val="EC008C"/>
                </a:solidFill>
              </a:rPr>
              <a:t>? </a:t>
            </a:r>
          </a:p>
          <a:p>
            <a:pPr>
              <a:spcBef>
                <a:spcPts val="1800"/>
              </a:spcBef>
            </a:pPr>
            <a:r>
              <a:rPr lang="ro-RO" sz="2200" b="1">
                <a:solidFill>
                  <a:srgbClr val="6D6F71"/>
                </a:solidFill>
              </a:rPr>
              <a:t>Știe Dumnezeu deja </a:t>
            </a:r>
            <a:r>
              <a:rPr lang="ro-RO" sz="2200" b="1">
                <a:solidFill>
                  <a:srgbClr val="EC008C"/>
                </a:solidFill>
              </a:rPr>
              <a:t>că simți așa</a:t>
            </a:r>
            <a:r>
              <a:rPr lang="en-US" sz="2200" b="1">
                <a:solidFill>
                  <a:srgbClr val="EC008C"/>
                </a:solidFill>
              </a:rPr>
              <a:t>? </a:t>
            </a:r>
          </a:p>
          <a:p>
            <a:pPr>
              <a:spcBef>
                <a:spcPts val="1800"/>
              </a:spcBef>
            </a:pPr>
            <a:r>
              <a:rPr lang="ro-RO" sz="2200" b="1">
                <a:solidFill>
                  <a:srgbClr val="6D6F71"/>
                </a:solidFill>
              </a:rPr>
              <a:t>Așadar, de ce nu putem fi </a:t>
            </a:r>
            <a:r>
              <a:rPr lang="ro-RO" sz="2200" b="1">
                <a:solidFill>
                  <a:srgbClr val="EC008C"/>
                </a:solidFill>
              </a:rPr>
              <a:t>sinceri cu El</a:t>
            </a:r>
            <a:r>
              <a:rPr lang="en-US" sz="2200" b="1">
                <a:solidFill>
                  <a:srgbClr val="EC008C"/>
                </a:solidFill>
              </a:rPr>
              <a:t>?</a:t>
            </a:r>
          </a:p>
        </p:txBody>
      </p:sp>
      <p:sp>
        <p:nvSpPr>
          <p:cNvPr id="26627" name="TextBox 2"/>
          <p:cNvSpPr txBox="1">
            <a:spLocks noChangeArrowheads="1"/>
          </p:cNvSpPr>
          <p:nvPr/>
        </p:nvSpPr>
        <p:spPr bwMode="auto">
          <a:xfrm>
            <a:off x="539750" y="700088"/>
            <a:ext cx="6889750" cy="549275"/>
          </a:xfrm>
          <a:prstGeom prst="rect">
            <a:avLst/>
          </a:prstGeom>
          <a:noFill/>
          <a:ln w="9525">
            <a:noFill/>
            <a:miter lim="800000"/>
            <a:headEnd/>
            <a:tailEnd/>
          </a:ln>
        </p:spPr>
        <p:txBody>
          <a:bodyPr>
            <a:spAutoFit/>
          </a:bodyPr>
          <a:lstStyle/>
          <a:p>
            <a:r>
              <a:rPr lang="ro-RO" sz="3000" b="1">
                <a:solidFill>
                  <a:srgbClr val="00AEEF"/>
                </a:solidFill>
              </a:rPr>
              <a:t>Ce caută textul acesta în Biblie</a:t>
            </a:r>
            <a:endParaRPr lang="en-US" sz="3000" b="1">
              <a:solidFill>
                <a:srgbClr val="00AEEF"/>
              </a:solidFill>
            </a:endParaRPr>
          </a:p>
        </p:txBody>
      </p:sp>
      <p:sp>
        <p:nvSpPr>
          <p:cNvPr id="26628"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linds(horizontal)">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blinds(horizontal)">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blinds(horizontal)">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blinds(horizontal)">
                                      <p:cBhvr>
                                        <p:cTn id="3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
          <p:cNvSpPr>
            <a:spLocks noChangeArrowheads="1"/>
          </p:cNvSpPr>
          <p:nvPr/>
        </p:nvSpPr>
        <p:spPr bwMode="auto">
          <a:xfrm>
            <a:off x="539750" y="1428750"/>
            <a:ext cx="8496300" cy="3533775"/>
          </a:xfrm>
          <a:prstGeom prst="rect">
            <a:avLst/>
          </a:prstGeom>
          <a:noFill/>
          <a:ln w="9525">
            <a:noFill/>
            <a:miter lim="800000"/>
            <a:headEnd/>
            <a:tailEnd/>
          </a:ln>
        </p:spPr>
        <p:txBody>
          <a:bodyPr>
            <a:spAutoFit/>
          </a:bodyPr>
          <a:lstStyle/>
          <a:p>
            <a:pPr>
              <a:lnSpc>
                <a:spcPct val="90000"/>
              </a:lnSpc>
              <a:spcBef>
                <a:spcPts val="1600"/>
              </a:spcBef>
            </a:pPr>
            <a:r>
              <a:rPr lang="ro-RO" sz="1700" b="1">
                <a:solidFill>
                  <a:srgbClr val="EC008C"/>
                </a:solidFill>
              </a:rPr>
              <a:t>Când cineva vă produce sentimente puternice, cum obișnuiți să reacționați?</a:t>
            </a:r>
            <a:endParaRPr lang="en-GB" sz="1700" b="1">
              <a:solidFill>
                <a:srgbClr val="EC008C"/>
              </a:solidFill>
            </a:endParaRPr>
          </a:p>
          <a:p>
            <a:pPr>
              <a:lnSpc>
                <a:spcPct val="90000"/>
              </a:lnSpc>
              <a:spcBef>
                <a:spcPts val="1600"/>
              </a:spcBef>
            </a:pPr>
            <a:r>
              <a:rPr lang="ro-RO" sz="1700" b="1">
                <a:solidFill>
                  <a:srgbClr val="EC008C"/>
                </a:solidFill>
              </a:rPr>
              <a:t>Citiți Psalmul 109:6-15. Sunteți surprinși că în Biblie puteți găsi un astfel de pasaj? Amintiți-vă, acesta este Cuvântul sfânt, desăvârșit și inspirat al lui Dumnezeu! Ați avut vreodată sentimente atât de puternice față de cineva? Cum ați reacționat? De ce este important să Îi spuneți lui Dumnezeu ce simțiți cu adevărat cu privire la împrejurările în care vă aflați?</a:t>
            </a:r>
            <a:endParaRPr lang="en-GB" sz="1700" b="1">
              <a:solidFill>
                <a:srgbClr val="EC008C"/>
              </a:solidFill>
            </a:endParaRPr>
          </a:p>
          <a:p>
            <a:pPr>
              <a:lnSpc>
                <a:spcPct val="90000"/>
              </a:lnSpc>
              <a:spcBef>
                <a:spcPts val="1600"/>
              </a:spcBef>
            </a:pPr>
            <a:r>
              <a:rPr lang="ro-RO" sz="1700" b="1">
                <a:solidFill>
                  <a:srgbClr val="EC008C"/>
                </a:solidFill>
              </a:rPr>
              <a:t>Există ceva ce ați putea să Îi spuneți lui Dumnezeu și El să nu știe deja?</a:t>
            </a:r>
            <a:endParaRPr lang="en-GB" sz="1700" b="1">
              <a:solidFill>
                <a:srgbClr val="EC008C"/>
              </a:solidFill>
            </a:endParaRPr>
          </a:p>
          <a:p>
            <a:pPr>
              <a:lnSpc>
                <a:spcPct val="90000"/>
              </a:lnSpc>
              <a:spcBef>
                <a:spcPts val="1600"/>
              </a:spcBef>
            </a:pPr>
            <a:r>
              <a:rPr lang="ro-RO" sz="1700" b="1">
                <a:solidFill>
                  <a:srgbClr val="EC008C"/>
                </a:solidFill>
              </a:rPr>
              <a:t>Putem să abordăm diverse probleme din viețile noastre concentrându-ne fie pe adevăr, fie pe sentimente</a:t>
            </a:r>
            <a:r>
              <a:rPr lang="en-GB" sz="1700" b="1">
                <a:solidFill>
                  <a:srgbClr val="EC008C"/>
                </a:solidFill>
              </a:rPr>
              <a:t>. </a:t>
            </a:r>
            <a:r>
              <a:rPr lang="ro-RO" sz="1700" b="1">
                <a:solidFill>
                  <a:srgbClr val="EC008C"/>
                </a:solidFill>
              </a:rPr>
              <a:t>Dacă începem cu adevărul din Cuvântul lui Dumnezeu și alegem să îl credem, acesta își va face loc în comportamentul nostru și, în cele din urmă, în sentimentele noastre</a:t>
            </a:r>
            <a:r>
              <a:rPr lang="en-GB" sz="1700" b="1">
                <a:solidFill>
                  <a:srgbClr val="EC008C"/>
                </a:solidFill>
              </a:rPr>
              <a:t>. </a:t>
            </a:r>
            <a:r>
              <a:rPr lang="ro-RO" sz="1700" b="1">
                <a:solidFill>
                  <a:srgbClr val="EC008C"/>
                </a:solidFill>
              </a:rPr>
              <a:t>Exemplele din ghidul vostru arată ce diferență poate produce focalizarea pe adevăr.</a:t>
            </a:r>
            <a:r>
              <a:rPr lang="en-GB" sz="1700" b="1">
                <a:solidFill>
                  <a:srgbClr val="EC008C"/>
                </a:solidFill>
              </a:rPr>
              <a:t> </a:t>
            </a:r>
            <a:r>
              <a:rPr lang="ro-RO" sz="1700" b="1">
                <a:solidFill>
                  <a:srgbClr val="EC008C"/>
                </a:solidFill>
              </a:rPr>
              <a:t>Credeți că acestea sunt realiste?</a:t>
            </a:r>
            <a:endParaRPr lang="en-GB" sz="1700" b="1">
              <a:solidFill>
                <a:srgbClr val="EC008C"/>
              </a:solidFill>
            </a:endParaRPr>
          </a:p>
        </p:txBody>
      </p:sp>
      <p:sp>
        <p:nvSpPr>
          <p:cNvPr id="27651" name="TextBox 2"/>
          <p:cNvSpPr txBox="1">
            <a:spLocks noChangeArrowheads="1"/>
          </p:cNvSpPr>
          <p:nvPr/>
        </p:nvSpPr>
        <p:spPr bwMode="auto">
          <a:xfrm>
            <a:off x="539750" y="785813"/>
            <a:ext cx="6889750" cy="554037"/>
          </a:xfrm>
          <a:prstGeom prst="rect">
            <a:avLst/>
          </a:prstGeom>
          <a:noFill/>
          <a:ln w="9525">
            <a:noFill/>
            <a:miter lim="800000"/>
            <a:headEnd/>
            <a:tailEnd/>
          </a:ln>
        </p:spPr>
        <p:txBody>
          <a:bodyPr>
            <a:spAutoFit/>
          </a:bodyPr>
          <a:lstStyle/>
          <a:p>
            <a:r>
              <a:rPr lang="ro-RO" sz="3000" b="1">
                <a:solidFill>
                  <a:srgbClr val="00AEEF"/>
                </a:solidFill>
              </a:rPr>
              <a:t>Pauză de meditare </a:t>
            </a:r>
            <a:r>
              <a:rPr lang="en-GB" sz="3000" b="1">
                <a:solidFill>
                  <a:srgbClr val="00AEEF"/>
                </a:solidFill>
              </a:rPr>
              <a:t>2</a:t>
            </a:r>
          </a:p>
        </p:txBody>
      </p:sp>
      <p:sp>
        <p:nvSpPr>
          <p:cNvPr id="27652"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2"/>
          <p:cNvSpPr txBox="1">
            <a:spLocks noChangeArrowheads="1"/>
          </p:cNvSpPr>
          <p:nvPr/>
        </p:nvSpPr>
        <p:spPr bwMode="auto">
          <a:xfrm>
            <a:off x="539750" y="1049338"/>
            <a:ext cx="6889750" cy="554037"/>
          </a:xfrm>
          <a:prstGeom prst="rect">
            <a:avLst/>
          </a:prstGeom>
          <a:noFill/>
          <a:ln w="9525">
            <a:noFill/>
            <a:miter lim="800000"/>
            <a:headEnd/>
            <a:tailEnd/>
          </a:ln>
        </p:spPr>
        <p:txBody>
          <a:bodyPr>
            <a:spAutoFit/>
          </a:bodyPr>
          <a:lstStyle/>
          <a:p>
            <a:r>
              <a:rPr lang="ro-RO" sz="3000" b="1">
                <a:solidFill>
                  <a:srgbClr val="00AEEF"/>
                </a:solidFill>
              </a:rPr>
              <a:t>Traume din trecut</a:t>
            </a:r>
            <a:endParaRPr lang="en-GB" sz="3000" b="1">
              <a:solidFill>
                <a:srgbClr val="00AEEF"/>
              </a:solidFill>
            </a:endParaRPr>
          </a:p>
        </p:txBody>
      </p:sp>
      <p:sp>
        <p:nvSpPr>
          <p:cNvPr id="29699" name="Rectangle 1"/>
          <p:cNvSpPr>
            <a:spLocks noChangeArrowheads="1"/>
          </p:cNvSpPr>
          <p:nvPr/>
        </p:nvSpPr>
        <p:spPr bwMode="auto">
          <a:xfrm>
            <a:off x="539750" y="1944688"/>
            <a:ext cx="7818438" cy="1700212"/>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Dumnezeu nu vrea </a:t>
            </a:r>
            <a:r>
              <a:rPr lang="ro-RO" sz="2200" b="1" dirty="0">
                <a:solidFill>
                  <a:srgbClr val="6D6F71"/>
                </a:solidFill>
              </a:rPr>
              <a:t>ca durerea emoțională din trecut să ne influențeze negativ prezentul.</a:t>
            </a:r>
            <a:endParaRPr lang="en-US" sz="2200" b="1" dirty="0">
              <a:solidFill>
                <a:srgbClr val="6D6F71"/>
              </a:solidFill>
            </a:endParaRPr>
          </a:p>
          <a:p>
            <a:pPr>
              <a:spcBef>
                <a:spcPct val="75000"/>
              </a:spcBef>
            </a:pPr>
            <a:r>
              <a:rPr lang="ro-RO" sz="2200" b="1" dirty="0">
                <a:solidFill>
                  <a:srgbClr val="EC008C"/>
                </a:solidFill>
              </a:rPr>
              <a:t>Rămânem în robie </a:t>
            </a:r>
            <a:r>
              <a:rPr lang="ro-RO" sz="2200" b="1" dirty="0">
                <a:solidFill>
                  <a:srgbClr val="6D6F71"/>
                </a:solidFill>
              </a:rPr>
              <a:t>nu din cauza traumelor propriu-zise, ci din cauza minciunilor pe care le-am crezut atunci.</a:t>
            </a:r>
            <a:endParaRPr lang="en-US" sz="2200" b="1" dirty="0">
              <a:solidFill>
                <a:srgbClr val="6D6F71"/>
              </a:solidFill>
            </a:endParaRPr>
          </a:p>
        </p:txBody>
      </p:sp>
      <p:sp>
        <p:nvSpPr>
          <p:cNvPr id="28676"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9699">
                                            <p:txEl>
                                              <p:pRg st="1" end="1"/>
                                            </p:txEl>
                                          </p:spTgt>
                                        </p:tgtEl>
                                        <p:attrNameLst>
                                          <p:attrName>style.visibility</p:attrName>
                                        </p:attrNameLst>
                                      </p:cBhvr>
                                      <p:to>
                                        <p:strVal val="visible"/>
                                      </p:to>
                                    </p:set>
                                    <p:animEffect transition="in" filter="blinds(horizontal)">
                                      <p:cBhvr>
                                        <p:cTn id="7" dur="500"/>
                                        <p:tgtEl>
                                          <p:spTgt spid="296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1"/>
          <p:cNvSpPr>
            <a:spLocks noChangeArrowheads="1"/>
          </p:cNvSpPr>
          <p:nvPr/>
        </p:nvSpPr>
        <p:spPr bwMode="auto">
          <a:xfrm>
            <a:off x="539750" y="1919288"/>
            <a:ext cx="7675563" cy="1700212"/>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Nu suntem în principal produse ale trecutului nostru, </a:t>
            </a:r>
            <a:r>
              <a:rPr lang="ro-RO" sz="2200" b="1" dirty="0">
                <a:solidFill>
                  <a:srgbClr val="6D6F71"/>
                </a:solidFill>
              </a:rPr>
              <a:t>ci ale lucrării lui Cristos la cruce și ale învierii Lui.</a:t>
            </a:r>
            <a:endParaRPr lang="en-US" sz="2200" b="1" dirty="0">
              <a:solidFill>
                <a:srgbClr val="6D6F71"/>
              </a:solidFill>
            </a:endParaRPr>
          </a:p>
          <a:p>
            <a:pPr>
              <a:spcBef>
                <a:spcPct val="75000"/>
              </a:spcBef>
            </a:pPr>
            <a:r>
              <a:rPr lang="ro-RO" sz="2200" b="1" dirty="0">
                <a:solidFill>
                  <a:srgbClr val="EC008C"/>
                </a:solidFill>
              </a:rPr>
              <a:t>Nimeni nu ne poate repara trecutul, </a:t>
            </a:r>
            <a:r>
              <a:rPr lang="ro-RO" sz="2200" b="1" dirty="0">
                <a:solidFill>
                  <a:srgbClr val="6D6F71"/>
                </a:solidFill>
              </a:rPr>
              <a:t>dar putem să ne eliberăm de el, dacă alegem să iertăm.</a:t>
            </a:r>
            <a:endParaRPr lang="en-US" sz="2200" b="1" dirty="0">
              <a:solidFill>
                <a:srgbClr val="EC008C"/>
              </a:solidFill>
            </a:endParaRPr>
          </a:p>
        </p:txBody>
      </p:sp>
      <p:sp>
        <p:nvSpPr>
          <p:cNvPr id="29699" name="TextBox 2"/>
          <p:cNvSpPr txBox="1">
            <a:spLocks noChangeArrowheads="1"/>
          </p:cNvSpPr>
          <p:nvPr/>
        </p:nvSpPr>
        <p:spPr bwMode="auto">
          <a:xfrm>
            <a:off x="539750" y="1049338"/>
            <a:ext cx="6889750" cy="554037"/>
          </a:xfrm>
          <a:prstGeom prst="rect">
            <a:avLst/>
          </a:prstGeom>
          <a:noFill/>
          <a:ln w="9525">
            <a:noFill/>
            <a:miter lim="800000"/>
            <a:headEnd/>
            <a:tailEnd/>
          </a:ln>
        </p:spPr>
        <p:txBody>
          <a:bodyPr>
            <a:spAutoFit/>
          </a:bodyPr>
          <a:lstStyle/>
          <a:p>
            <a:r>
              <a:rPr lang="ro-RO" sz="3000" b="1">
                <a:solidFill>
                  <a:srgbClr val="00AEEF"/>
                </a:solidFill>
              </a:rPr>
              <a:t>Traume din trecut</a:t>
            </a:r>
            <a:endParaRPr lang="en-GB" sz="3000" b="1">
              <a:solidFill>
                <a:srgbClr val="00AEEF"/>
              </a:solidFill>
            </a:endParaRPr>
          </a:p>
        </p:txBody>
      </p:sp>
      <p:sp>
        <p:nvSpPr>
          <p:cNvPr id="29700"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8 | </a:t>
            </a:r>
            <a:r>
              <a:rPr lang="ro-RO" sz="1100" b="1">
                <a:solidFill>
                  <a:schemeClr val="bg1"/>
                </a:solidFill>
              </a:rPr>
              <a:t>ADMINISTRAREA CORECTĂ A SENTIMENTELOR</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675">
                                            <p:txEl>
                                              <p:pRg st="1" end="1"/>
                                            </p:txEl>
                                          </p:spTgt>
                                        </p:tgtEl>
                                        <p:attrNameLst>
                                          <p:attrName>style.visibility</p:attrName>
                                        </p:attrNameLst>
                                      </p:cBhvr>
                                      <p:to>
                                        <p:strVal val="visible"/>
                                      </p:to>
                                    </p:set>
                                    <p:animEffect transition="in" filter="fade">
                                      <p:cBhvr>
                                        <p:cTn id="7" dur="1000"/>
                                        <p:tgtEl>
                                          <p:spTgt spid="286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3" descr="FREE!"/>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2746375" y="96838"/>
            <a:ext cx="3651250" cy="4948237"/>
          </a:xfrm>
          <a:prstGeom prst="rect">
            <a:avLst/>
          </a:prstGeom>
          <a:noFill/>
          <a:ln w="9525">
            <a:noFill/>
            <a:miter lim="800000"/>
            <a:headEnd/>
            <a:tailEnd/>
          </a:ln>
        </p:spPr>
      </p:pic>
      <p:sp>
        <p:nvSpPr>
          <p:cNvPr id="30723" name="Rectangle 2"/>
          <p:cNvSpPr>
            <a:spLocks noChangeArrowheads="1"/>
          </p:cNvSpPr>
          <p:nvPr/>
        </p:nvSpPr>
        <p:spPr bwMode="auto">
          <a:xfrm>
            <a:off x="5357813" y="4714875"/>
            <a:ext cx="3643312" cy="276225"/>
          </a:xfrm>
          <a:prstGeom prst="rect">
            <a:avLst/>
          </a:prstGeom>
          <a:noFill/>
          <a:ln w="9525">
            <a:noFill/>
            <a:miter lim="800000"/>
            <a:headEnd/>
            <a:tailEnd/>
          </a:ln>
        </p:spPr>
        <p:txBody>
          <a:bodyPr>
            <a:spAutoFit/>
          </a:bodyPr>
          <a:lstStyle/>
          <a:p>
            <a:pPr algn="r"/>
            <a:r>
              <a:rPr lang="ro-RO" sz="1200" b="1">
                <a:solidFill>
                  <a:srgbClr val="6D6F71"/>
                </a:solidFill>
              </a:rPr>
              <a:t>Finalul prezentării</a:t>
            </a:r>
            <a:r>
              <a:rPr lang="en-GB" sz="1200" b="1">
                <a:solidFill>
                  <a:srgbClr val="6D6F71"/>
                </a:solidFill>
              </a:rPr>
              <a:t>, </a:t>
            </a:r>
            <a:r>
              <a:rPr lang="ro-RO" sz="1200" b="1">
                <a:solidFill>
                  <a:srgbClr val="6D6F71"/>
                </a:solidFill>
              </a:rPr>
              <a:t>apasă </a:t>
            </a:r>
            <a:r>
              <a:rPr lang="en-GB" sz="1200" b="1">
                <a:solidFill>
                  <a:srgbClr val="6D6F71"/>
                </a:solidFill>
              </a:rPr>
              <a:t>[esc] </a:t>
            </a:r>
            <a:r>
              <a:rPr lang="ro-RO" sz="1200" b="1">
                <a:solidFill>
                  <a:srgbClr val="6D6F71"/>
                </a:solidFill>
              </a:rPr>
              <a:t>pentru a ieși</a:t>
            </a:r>
            <a:endParaRPr lang="en-GB" sz="1200" b="1">
              <a:solidFill>
                <a:srgbClr val="6D6F71"/>
              </a:solidFill>
            </a:endParaRPr>
          </a:p>
        </p:txBody>
      </p:sp>
    </p:spTree>
  </p:cSld>
  <p:clrMapOvr>
    <a:masterClrMapping/>
  </p:clrMapOvr>
  <p:transition advClick="0"/>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2801</TotalTime>
  <Words>1756</Words>
  <Application>Microsoft Office PowerPoint</Application>
  <PresentationFormat>On-screen Show (16:9)</PresentationFormat>
  <Paragraphs>177</Paragraphs>
  <Slides>29</Slides>
  <Notes>29</Notes>
  <HiddenSlides>0</HiddenSlides>
  <MMClips>0</MMClips>
  <ScaleCrop>false</ScaleCrop>
  <HeadingPairs>
    <vt:vector size="8" baseType="variant">
      <vt:variant>
        <vt:lpstr>Fonts Used</vt:lpstr>
      </vt:variant>
      <vt:variant>
        <vt:i4>5</vt:i4>
      </vt:variant>
      <vt:variant>
        <vt:lpstr>Theme</vt:lpstr>
      </vt:variant>
      <vt:variant>
        <vt:i4>1</vt:i4>
      </vt:variant>
      <vt:variant>
        <vt:lpstr>Slide Titles</vt:lpstr>
      </vt:variant>
      <vt:variant>
        <vt:i4>29</vt:i4>
      </vt:variant>
      <vt:variant>
        <vt:lpstr>Custom Shows</vt:lpstr>
      </vt:variant>
      <vt:variant>
        <vt:i4>1</vt:i4>
      </vt:variant>
    </vt:vector>
  </HeadingPairs>
  <TitlesOfParts>
    <vt:vector size="36" baseType="lpstr">
      <vt:lpstr>Wingdings 3</vt:lpstr>
      <vt:lpstr>Myriad Pro</vt:lpstr>
      <vt:lpstr>Arial</vt:lpstr>
      <vt:lpstr>Myriad Pro Light</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Dont_Pause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Handling emotions well</dc:title>
  <dc:creator>Freedom in Christ</dc:creator>
  <cp:lastModifiedBy>Office ZIZULA</cp:lastModifiedBy>
  <cp:revision>409</cp:revision>
  <dcterms:created xsi:type="dcterms:W3CDTF">2009-05-20T09:05:57Z</dcterms:created>
  <dcterms:modified xsi:type="dcterms:W3CDTF">2026-06-03T18:28:38Z</dcterms:modified>
</cp:coreProperties>
</file>