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343" r:id="rId2"/>
    <p:sldId id="323" r:id="rId3"/>
    <p:sldId id="324" r:id="rId4"/>
    <p:sldId id="344" r:id="rId5"/>
    <p:sldId id="340" r:id="rId6"/>
    <p:sldId id="290" r:id="rId7"/>
    <p:sldId id="315" r:id="rId8"/>
    <p:sldId id="267" r:id="rId9"/>
    <p:sldId id="316" r:id="rId10"/>
    <p:sldId id="345" r:id="rId11"/>
    <p:sldId id="341" r:id="rId12"/>
    <p:sldId id="331" r:id="rId13"/>
    <p:sldId id="346" r:id="rId14"/>
    <p:sldId id="332" r:id="rId15"/>
    <p:sldId id="288" r:id="rId16"/>
  </p:sldIdLst>
  <p:sldSz cx="9144000" cy="5143500" type="screen16x9"/>
  <p:notesSz cx="6858000" cy="9144000"/>
  <p:custShowLst>
    <p:custShow name="Dont_Pause" id="0">
      <p:sldLst>
        <p:sld r:id="rId3"/>
        <p:sld r:id="rId4"/>
        <p:sld r:id="rId6"/>
        <p:sld r:id="rId7"/>
        <p:sld r:id="rId8"/>
        <p:sld r:id="rId9"/>
        <p:sld r:id="rId10"/>
        <p:sld r:id="rId12"/>
        <p:sld r:id="rId13"/>
        <p:sld r:id="rId15"/>
        <p:sld r:id="rId16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6F71"/>
    <a:srgbClr val="EC008C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88" autoAdjust="0"/>
    <p:restoredTop sz="94660"/>
  </p:normalViewPr>
  <p:slideViewPr>
    <p:cSldViewPr>
      <p:cViewPr varScale="1">
        <p:scale>
          <a:sx n="200" d="100"/>
          <a:sy n="200" d="100"/>
        </p:scale>
        <p:origin x="552" y="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8528F08-C806-4762-8C12-2DDCBC3CC26F}" type="datetimeFigureOut">
              <a:rPr lang="en-GB"/>
              <a:pPr>
                <a:defRPr/>
              </a:pPr>
              <a:t>03/06/2026</a:t>
            </a:fld>
            <a:endParaRPr lang="en-GB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88433E-B5C3-4043-A165-136035F8C6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18436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F396B6B-28FF-4F94-9825-FD8A26716D04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812B25-159F-4289-A704-08A7D7F0A3DE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296DE6-2689-442E-A230-C07970FD8BCE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EA7AE2-5E45-400E-BD8A-7E35A6D63A0A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F9657B-8180-4827-A891-0555B1D41D09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97108C-3AC3-4320-A21F-C56A1974910E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FBA559-1FEC-4194-8EFD-7A3A601D7492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322B38-8D91-4999-97AF-68D560E8D1FB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157CEF-56D1-4680-84D5-BE86A764C96A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F75359-343D-4F7E-8F86-9E9CBE8EECA0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BB42EA-BB15-445F-8198-AB299342F48C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E1F203-4CEC-42FA-A770-DB9EC21AD288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AD9286-1B55-415C-93D0-D03C0B32622C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F8DD84-4028-4E25-BABA-9A71C0BAE29E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15D33B-3038-4006-A343-6F68767729B5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0520D-23F4-4564-B822-BFCBB969954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41A48-610B-4963-A6DF-2A6B9F6C9A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CECB5-EF5C-4EA9-BD62-BCB1419101F9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D76D2-04C4-49F2-AD04-4D50477C8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25B20-6DD8-4419-886E-2345EF32F35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6D80F-C6DE-4B47-8B7E-5E9469C969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9B805-B986-411E-9174-2E4A0902963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8BC37-0968-4BD1-B4A9-9CE1CC7EDC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95F19-0334-47B0-B598-73E123B4C508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09DCF-14DE-4538-8A2C-49477CBE60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FED32-3A34-459B-807C-94008ED1158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4E3C7-4D20-48C1-96A7-C41E65F10E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2B567-C8F7-4A6E-859D-9B241FF04711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1EAF7-79B6-4F58-BAA7-C560745BBE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A1DA2-8F2E-480A-83CB-87B11776ADA6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5A87C-8DDC-4CA0-BFD3-E2AECE7175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1849B-A3C3-4CF2-9C75-B2C2148474A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44BD5-45C1-43AB-A19C-D7D10431B1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74C60-BA9A-4017-8D81-B14C2AAEB88A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53ACA-A8DB-489E-9568-47EA2565C4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14477-469A-4CFC-AE36-5BA960A117C3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49508-FAFD-42F6-9C61-7A08ACD6A2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8485B6-876C-4CB7-91A7-C79429E6C7DC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D9F182-2414-46EA-BE26-E19401A8D5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9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2230438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4000" b="1">
                <a:solidFill>
                  <a:schemeClr val="bg1"/>
                </a:solidFill>
              </a:rPr>
              <a:t>IERTAREA DIN INIMĂ</a:t>
            </a:r>
            <a:endParaRPr lang="en-GB" sz="4000" b="1">
              <a:solidFill>
                <a:schemeClr val="bg1"/>
              </a:solidFill>
            </a:endParaRPr>
          </a:p>
        </p:txBody>
      </p:sp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0" y="0"/>
            <a:ext cx="896461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ro-RO" sz="1100" b="1">
                <a:solidFill>
                  <a:srgbClr val="6D6F71"/>
                </a:solidFill>
              </a:rPr>
              <a:t>LIBERTATE ÎN CRISTOS </a:t>
            </a:r>
            <a:r>
              <a:rPr lang="en-US" sz="1100" b="1">
                <a:solidFill>
                  <a:srgbClr val="6D6F71"/>
                </a:solidFill>
              </a:rPr>
              <a:t>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9 | </a:t>
            </a:r>
            <a:r>
              <a:rPr lang="ro-RO" sz="1100" b="1">
                <a:solidFill>
                  <a:srgbClr val="6D6F71"/>
                </a:solidFill>
              </a:rPr>
              <a:t>IERTAREA DIN INIMĂ</a:t>
            </a:r>
            <a:endParaRPr lang="en-US" sz="1100" b="1">
              <a:solidFill>
                <a:srgbClr val="6D6F71"/>
              </a:solidFill>
            </a:endParaRPr>
          </a:p>
          <a:p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4787900" y="4714875"/>
            <a:ext cx="4213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meditare”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2"/>
          <p:cNvSpPr txBox="1">
            <a:spLocks noChangeArrowheads="1"/>
          </p:cNvSpPr>
          <p:nvPr/>
        </p:nvSpPr>
        <p:spPr bwMode="auto">
          <a:xfrm>
            <a:off x="539750" y="101123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Nevoia de a ierta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3075" name="Rectangle 1"/>
          <p:cNvSpPr>
            <a:spLocks noChangeArrowheads="1"/>
          </p:cNvSpPr>
          <p:nvPr/>
        </p:nvSpPr>
        <p:spPr bwMode="auto">
          <a:xfrm>
            <a:off x="539750" y="1906588"/>
            <a:ext cx="7993063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tabLst>
                <a:tab pos="714375" algn="l"/>
                <a:tab pos="4121150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Dumnezeu o cere.		          	</a:t>
            </a:r>
            <a:r>
              <a:rPr lang="en-GB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Matei </a:t>
            </a:r>
            <a:r>
              <a:rPr lang="en-GB" sz="1600" b="1" dirty="0">
                <a:solidFill>
                  <a:srgbClr val="6D6F71"/>
                </a:solidFill>
              </a:rPr>
              <a:t>6: 9-15)</a:t>
            </a:r>
          </a:p>
          <a:p>
            <a:pPr>
              <a:spcBef>
                <a:spcPct val="75000"/>
              </a:spcBef>
              <a:tabLst>
                <a:tab pos="714375" algn="l"/>
                <a:tab pos="4121150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Esențială pentru libertatea noastră.</a:t>
            </a:r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en-GB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Matei </a:t>
            </a:r>
            <a:r>
              <a:rPr lang="en-GB" sz="1600" b="1" dirty="0">
                <a:solidFill>
                  <a:srgbClr val="6D6F71"/>
                </a:solidFill>
              </a:rPr>
              <a:t>18: 21-35)</a:t>
            </a:r>
          </a:p>
          <a:p>
            <a:pPr>
              <a:spcBef>
                <a:spcPct val="75000"/>
              </a:spcBef>
              <a:tabLst>
                <a:tab pos="714375" algn="l"/>
                <a:tab pos="4121150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Mărimea datoriei noastre.</a:t>
            </a:r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ro-RO" sz="2200" b="1" dirty="0">
                <a:solidFill>
                  <a:srgbClr val="EC008C"/>
                </a:solidFill>
              </a:rPr>
              <a:t>                  </a:t>
            </a:r>
            <a:r>
              <a:rPr lang="en-GB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Luca </a:t>
            </a:r>
            <a:r>
              <a:rPr lang="en-GB" sz="1600" b="1" dirty="0">
                <a:solidFill>
                  <a:srgbClr val="6D6F71"/>
                </a:solidFill>
              </a:rPr>
              <a:t>7: 47)</a:t>
            </a:r>
          </a:p>
          <a:p>
            <a:pPr>
              <a:spcBef>
                <a:spcPct val="25000"/>
              </a:spcBef>
              <a:tabLst>
                <a:tab pos="714375" algn="l"/>
                <a:tab pos="4121150" algn="l"/>
              </a:tabLst>
            </a:pPr>
            <a:r>
              <a:rPr lang="en-GB" sz="2200" b="1" dirty="0">
                <a:solidFill>
                  <a:srgbClr val="6D6F71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Returnarea datoriei este imposibilă.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25000"/>
              </a:spcBef>
              <a:tabLst>
                <a:tab pos="714375" algn="l"/>
                <a:tab pos="4121150" algn="l"/>
              </a:tabLst>
            </a:pPr>
            <a:r>
              <a:rPr lang="en-GB" sz="2200" b="1" dirty="0">
                <a:solidFill>
                  <a:srgbClr val="6D6F71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Este nevoie de milă.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2"/>
          <p:cNvSpPr txBox="1">
            <a:spLocks noChangeArrowheads="1"/>
          </p:cNvSpPr>
          <p:nvPr/>
        </p:nvSpPr>
        <p:spPr bwMode="auto">
          <a:xfrm>
            <a:off x="539750" y="100171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Concepte cheie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4099" name="Rectangle 1"/>
          <p:cNvSpPr>
            <a:spLocks noChangeArrowheads="1"/>
          </p:cNvSpPr>
          <p:nvPr/>
        </p:nvSpPr>
        <p:spPr bwMode="auto">
          <a:xfrm>
            <a:off x="539750" y="1897063"/>
            <a:ext cx="810418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1438275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Dreptate</a:t>
            </a:r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Oamenii primesc ceea ce merită.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1438275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Milă</a:t>
            </a:r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Oamenii nu primesc ceea ce merită.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1438275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Har</a:t>
            </a:r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ro-RO" sz="2200" b="1" dirty="0">
                <a:solidFill>
                  <a:srgbClr val="6D6F71"/>
                </a:solidFill>
              </a:rPr>
              <a:t>Oamenii primesc ceea ce nu merită.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>
            <a:off x="539750" y="101123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1</a:t>
            </a:r>
          </a:p>
        </p:txBody>
      </p:sp>
      <p:sp>
        <p:nvSpPr>
          <p:cNvPr id="5123" name="Rectangle 1"/>
          <p:cNvSpPr>
            <a:spLocks noChangeArrowheads="1"/>
          </p:cNvSpPr>
          <p:nvPr/>
        </p:nvSpPr>
        <p:spPr bwMode="auto">
          <a:xfrm>
            <a:off x="539750" y="1906588"/>
            <a:ext cx="763270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tabLst>
                <a:tab pos="895350" algn="l"/>
                <a:tab pos="4848225" algn="l"/>
              </a:tabLst>
            </a:pPr>
            <a:r>
              <a:rPr lang="ro-RO" sz="2200" b="1">
                <a:solidFill>
                  <a:srgbClr val="EC008C"/>
                </a:solidFill>
              </a:rPr>
              <a:t>Uneori oamenii simt că păcatele lor nu sunt „atât de rele” sau la fel de rele ca ale altor oameni. Ce părere aveți?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  <a:tabLst>
                <a:tab pos="895350" algn="l"/>
                <a:tab pos="4848225" algn="l"/>
              </a:tabLst>
            </a:pPr>
            <a:r>
              <a:rPr lang="ro-RO" sz="2200" b="1">
                <a:solidFill>
                  <a:srgbClr val="EC008C"/>
                </a:solidFill>
              </a:rPr>
              <a:t>Cât de mult vi s-a iertat? Puțin sau mult? De ce credeți aceasta?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2"/>
          <p:cNvSpPr txBox="1">
            <a:spLocks noChangeArrowheads="1"/>
          </p:cNvSpPr>
          <p:nvPr/>
        </p:nvSpPr>
        <p:spPr bwMode="auto">
          <a:xfrm>
            <a:off x="539750" y="101123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Nevoia de a ierta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123" name="Rectangle 1"/>
          <p:cNvSpPr>
            <a:spLocks noChangeArrowheads="1"/>
          </p:cNvSpPr>
          <p:nvPr/>
        </p:nvSpPr>
        <p:spPr bwMode="auto">
          <a:xfrm>
            <a:off x="539750" y="1906588"/>
            <a:ext cx="8247063" cy="220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tabLst>
                <a:tab pos="895350" algn="l"/>
                <a:tab pos="5557838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Dumnezeu o cere.</a:t>
            </a:r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en-GB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Matei </a:t>
            </a:r>
            <a:r>
              <a:rPr lang="en-GB" sz="1600" b="1" dirty="0">
                <a:solidFill>
                  <a:srgbClr val="6D6F71"/>
                </a:solidFill>
              </a:rPr>
              <a:t>6: 9-15)</a:t>
            </a:r>
          </a:p>
          <a:p>
            <a:pPr>
              <a:spcBef>
                <a:spcPct val="75000"/>
              </a:spcBef>
              <a:tabLst>
                <a:tab pos="895350" algn="l"/>
                <a:tab pos="5557838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Esențială pentru libertatea noastră.</a:t>
            </a:r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en-GB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Matei </a:t>
            </a:r>
            <a:r>
              <a:rPr lang="en-GB" sz="1600" b="1" dirty="0">
                <a:solidFill>
                  <a:srgbClr val="6D6F71"/>
                </a:solidFill>
              </a:rPr>
              <a:t>18: 21-35)</a:t>
            </a:r>
          </a:p>
          <a:p>
            <a:pPr>
              <a:spcBef>
                <a:spcPct val="75000"/>
              </a:spcBef>
              <a:tabLst>
                <a:tab pos="895350" algn="l"/>
                <a:tab pos="5557838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Mărimea datoriei noastre.</a:t>
            </a:r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en-GB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Luca </a:t>
            </a:r>
            <a:r>
              <a:rPr lang="en-GB" sz="1600" b="1" dirty="0">
                <a:solidFill>
                  <a:srgbClr val="6D6F71"/>
                </a:solidFill>
              </a:rPr>
              <a:t>7:47)</a:t>
            </a:r>
          </a:p>
          <a:p>
            <a:pPr>
              <a:spcBef>
                <a:spcPct val="75000"/>
              </a:spcBef>
              <a:tabLst>
                <a:tab pos="895350" algn="l"/>
                <a:tab pos="5557838" algn="l"/>
              </a:tabLst>
            </a:pPr>
            <a:r>
              <a:rPr lang="ro-RO" sz="2200" b="1" dirty="0">
                <a:solidFill>
                  <a:srgbClr val="EC008C"/>
                </a:solidFill>
              </a:rPr>
              <a:t>Ca să nu se profite de noi.</a:t>
            </a:r>
            <a:r>
              <a:rPr lang="en-GB" sz="2200" b="1" dirty="0">
                <a:solidFill>
                  <a:srgbClr val="EC008C"/>
                </a:solidFill>
              </a:rPr>
              <a:t>	</a:t>
            </a:r>
            <a:r>
              <a:rPr lang="en-GB" sz="1600" b="1" dirty="0">
                <a:solidFill>
                  <a:srgbClr val="6D6F71"/>
                </a:solidFill>
              </a:rPr>
              <a:t>(2 </a:t>
            </a:r>
            <a:r>
              <a:rPr lang="ro-RO" sz="1600" b="1" dirty="0">
                <a:solidFill>
                  <a:srgbClr val="6D6F71"/>
                </a:solidFill>
              </a:rPr>
              <a:t>Corinteni </a:t>
            </a:r>
            <a:r>
              <a:rPr lang="en-GB" sz="1600" b="1" dirty="0">
                <a:solidFill>
                  <a:srgbClr val="6D6F71"/>
                </a:solidFill>
              </a:rPr>
              <a:t>2: 10-11)</a:t>
            </a: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43063" y="714375"/>
            <a:ext cx="58959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539750" y="1901825"/>
            <a:ext cx="69294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„Aleg să îl/o iert pe</a:t>
            </a:r>
            <a:r>
              <a:rPr lang="en-GB" sz="2200" b="1">
                <a:solidFill>
                  <a:srgbClr val="EC008C"/>
                </a:solidFill>
              </a:rPr>
              <a:t> </a:t>
            </a:r>
            <a:r>
              <a:rPr lang="en-GB" sz="2200" b="1">
                <a:solidFill>
                  <a:srgbClr val="00AEEF"/>
                </a:solidFill>
              </a:rPr>
              <a:t>[</a:t>
            </a:r>
            <a:r>
              <a:rPr lang="ro-RO" sz="2200" b="1">
                <a:solidFill>
                  <a:srgbClr val="00AEEF"/>
                </a:solidFill>
              </a:rPr>
              <a:t>numele</a:t>
            </a:r>
            <a:r>
              <a:rPr lang="en-GB" sz="2200" b="1">
                <a:solidFill>
                  <a:srgbClr val="00AEEF"/>
                </a:solidFill>
              </a:rPr>
              <a:t>]</a:t>
            </a:r>
            <a:r>
              <a:rPr lang="en-GB" sz="2200" b="1">
                <a:solidFill>
                  <a:srgbClr val="EC008C"/>
                </a:solidFill>
              </a:rPr>
              <a:t> </a:t>
            </a: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pentru</a:t>
            </a:r>
            <a:r>
              <a:rPr lang="en-GB" sz="2200" b="1">
                <a:solidFill>
                  <a:srgbClr val="00AEEF"/>
                </a:solidFill>
              </a:rPr>
              <a:t>__________</a:t>
            </a:r>
            <a:r>
              <a:rPr lang="ro-RO" sz="2200" b="1">
                <a:solidFill>
                  <a:srgbClr val="00AEEF"/>
                </a:solidFill>
              </a:rPr>
              <a:t> </a:t>
            </a:r>
            <a:r>
              <a:rPr lang="en-GB" sz="2200" b="1">
                <a:solidFill>
                  <a:srgbClr val="00AEEF"/>
                </a:solidFill>
              </a:rPr>
              <a:t>[</a:t>
            </a:r>
            <a:r>
              <a:rPr lang="ro-RO" sz="2200" b="1">
                <a:solidFill>
                  <a:srgbClr val="00AEEF"/>
                </a:solidFill>
              </a:rPr>
              <a:t>specific ce a făcut</a:t>
            </a:r>
            <a:r>
              <a:rPr lang="en-GB" sz="2200" b="1">
                <a:solidFill>
                  <a:srgbClr val="00AEEF"/>
                </a:solidFill>
              </a:rPr>
              <a:t>] </a:t>
            </a: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ceea ce m-a făcut să mă simt </a:t>
            </a:r>
            <a:r>
              <a:rPr lang="en-GB" sz="2200" b="1">
                <a:solidFill>
                  <a:srgbClr val="00AEEF"/>
                </a:solidFill>
              </a:rPr>
              <a:t>[__________]</a:t>
            </a:r>
            <a:r>
              <a:rPr lang="en-GB" sz="2200" b="1">
                <a:solidFill>
                  <a:srgbClr val="EC008C"/>
                </a:solidFill>
              </a:rPr>
              <a:t>”</a:t>
            </a:r>
          </a:p>
        </p:txBody>
      </p:sp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539750" y="100171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Iertarea din inimă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539750" y="106362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Criza iertării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8195" name="Rectangle 1"/>
          <p:cNvSpPr>
            <a:spLocks noChangeArrowheads="1"/>
          </p:cNvSpPr>
          <p:nvPr/>
        </p:nvSpPr>
        <p:spPr bwMode="auto">
          <a:xfrm>
            <a:off x="539750" y="1958975"/>
            <a:ext cx="69294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Iertarea </a:t>
            </a:r>
            <a:r>
              <a:rPr lang="ro-RO" sz="2200" b="1" dirty="0">
                <a:solidFill>
                  <a:srgbClr val="6D6F71"/>
                </a:solidFill>
              </a:rPr>
              <a:t>trebuie acordată altora.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Dar criza </a:t>
            </a:r>
            <a:r>
              <a:rPr lang="ro-RO" sz="2200" b="1" dirty="0">
                <a:solidFill>
                  <a:srgbClr val="6D6F71"/>
                </a:solidFill>
              </a:rPr>
              <a:t>este doar între Dumnezeu și noi.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De ce să ierți</a:t>
            </a:r>
            <a:r>
              <a:rPr lang="en-GB" sz="2200" b="1" dirty="0">
                <a:solidFill>
                  <a:srgbClr val="EC008C"/>
                </a:solidFill>
              </a:rPr>
              <a:t>? </a:t>
            </a:r>
            <a:r>
              <a:rPr lang="ro-RO" sz="2200" b="1" dirty="0">
                <a:solidFill>
                  <a:srgbClr val="6D6F71"/>
                </a:solidFill>
              </a:rPr>
              <a:t>Pentru a opri durerea</a:t>
            </a:r>
            <a:r>
              <a:rPr lang="en-GB" sz="2200" b="1" dirty="0">
                <a:solidFill>
                  <a:srgbClr val="6D6F71"/>
                </a:solidFill>
              </a:rPr>
              <a:t>!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ooke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6525" y="887413"/>
            <a:ext cx="6330950" cy="411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2"/>
          <p:cNvSpPr txBox="1">
            <a:spLocks noChangeArrowheads="1"/>
          </p:cNvSpPr>
          <p:nvPr/>
        </p:nvSpPr>
        <p:spPr bwMode="auto">
          <a:xfrm>
            <a:off x="539750" y="9286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2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539750" y="1785938"/>
            <a:ext cx="8424863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400"/>
              </a:spcBef>
              <a:tabLst>
                <a:tab pos="895350" algn="l"/>
                <a:tab pos="4848225" algn="l"/>
              </a:tabLst>
            </a:pPr>
            <a:r>
              <a:rPr lang="ro-RO" sz="2000" b="1" dirty="0">
                <a:solidFill>
                  <a:srgbClr val="EC008C"/>
                </a:solidFill>
              </a:rPr>
              <a:t>Ce anume din ceea ce ați auzit este nou pentru voi, dacă este ceva?</a:t>
            </a:r>
            <a:endParaRPr lang="en-GB" sz="2000" b="1" dirty="0">
              <a:solidFill>
                <a:srgbClr val="EC008C"/>
              </a:solidFill>
            </a:endParaRPr>
          </a:p>
          <a:p>
            <a:pPr>
              <a:lnSpc>
                <a:spcPct val="90000"/>
              </a:lnSpc>
              <a:spcBef>
                <a:spcPts val="1400"/>
              </a:spcBef>
              <a:tabLst>
                <a:tab pos="895350" algn="l"/>
                <a:tab pos="4848225" algn="l"/>
              </a:tabLst>
            </a:pPr>
            <a:r>
              <a:rPr lang="ro-RO" sz="2000" b="1" dirty="0">
                <a:solidFill>
                  <a:srgbClr val="EC008C"/>
                </a:solidFill>
              </a:rPr>
              <a:t>În mod normal, niciunul dintre noi nu ar vrea să-și amintească rănile trecutului. De ce credeți că este nevoie să o faceți pentru a putea ierta autentic? Dacă nu sunteți de acord, de ce?</a:t>
            </a:r>
            <a:endParaRPr lang="en-GB" sz="2000" b="1" dirty="0">
              <a:solidFill>
                <a:srgbClr val="EC008C"/>
              </a:solidFill>
            </a:endParaRPr>
          </a:p>
          <a:p>
            <a:pPr>
              <a:lnSpc>
                <a:spcPct val="90000"/>
              </a:lnSpc>
              <a:spcBef>
                <a:spcPts val="1400"/>
              </a:spcBef>
              <a:tabLst>
                <a:tab pos="895350" algn="l"/>
                <a:tab pos="4848225" algn="l"/>
              </a:tabLst>
            </a:pPr>
            <a:r>
              <a:rPr lang="ro-RO" sz="2000" b="1" dirty="0">
                <a:solidFill>
                  <a:srgbClr val="EC008C"/>
                </a:solidFill>
              </a:rPr>
              <a:t>Am văzut cum criza iertării este între voi și Dumnezeu, mai degrabă decât între voi și persoana care v-a rănit. De ce adesea nu simțim așa?</a:t>
            </a:r>
            <a:endParaRPr lang="en-GB" sz="2000" b="1" dirty="0">
              <a:solidFill>
                <a:srgbClr val="EC008C"/>
              </a:solidFill>
            </a:endParaRPr>
          </a:p>
          <a:p>
            <a:pPr>
              <a:lnSpc>
                <a:spcPct val="90000"/>
              </a:lnSpc>
              <a:spcBef>
                <a:spcPts val="1400"/>
              </a:spcBef>
              <a:tabLst>
                <a:tab pos="895350" algn="l"/>
                <a:tab pos="4848225" algn="l"/>
              </a:tabLst>
            </a:pPr>
            <a:r>
              <a:rPr lang="ro-RO" sz="2000" b="1" dirty="0">
                <a:solidFill>
                  <a:srgbClr val="EC008C"/>
                </a:solidFill>
              </a:rPr>
              <a:t>De ce, dacă nu există iertare, nu cel care a greșit, ci cel căruia i s-a greșit este cel care continuă să experimenteze durerea?</a:t>
            </a:r>
            <a:endParaRPr lang="en-GB" sz="2000" b="1" dirty="0">
              <a:solidFill>
                <a:srgbClr val="EC008C"/>
              </a:solidFill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539750" y="1944688"/>
            <a:ext cx="7848600" cy="220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Nu este </a:t>
            </a:r>
            <a:r>
              <a:rPr lang="ro-RO" sz="2200" b="1" dirty="0">
                <a:solidFill>
                  <a:srgbClr val="6D6F71"/>
                </a:solidFill>
              </a:rPr>
              <a:t>uitare.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Nu este </a:t>
            </a:r>
            <a:r>
              <a:rPr lang="ro-RO" sz="2200" b="1" dirty="0">
                <a:solidFill>
                  <a:srgbClr val="6D6F71"/>
                </a:solidFill>
              </a:rPr>
              <a:t>tolerarea păcatului.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Nu este </a:t>
            </a:r>
            <a:r>
              <a:rPr lang="ro-RO" sz="2200" b="1" dirty="0">
                <a:solidFill>
                  <a:srgbClr val="6D6F71"/>
                </a:solidFill>
              </a:rPr>
              <a:t>căutarea răzbunării.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Hotărârea de a trăi </a:t>
            </a:r>
            <a:r>
              <a:rPr lang="ro-RO" sz="2200" b="1" dirty="0">
                <a:solidFill>
                  <a:srgbClr val="6D6F71"/>
                </a:solidFill>
              </a:rPr>
              <a:t>cu consecințele păcatului altcuiva.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539750" y="104933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Ce este iertarea?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"/>
          <p:cNvSpPr txBox="1">
            <a:spLocks noChangeArrowheads="1"/>
          </p:cNvSpPr>
          <p:nvPr/>
        </p:nvSpPr>
        <p:spPr bwMode="auto">
          <a:xfrm>
            <a:off x="539750" y="1028700"/>
            <a:ext cx="79200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Cum să trăiești cu consecințele păcatului altcuiva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539750" y="2146300"/>
            <a:ext cx="7993063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Oricum </a:t>
            </a:r>
            <a:r>
              <a:rPr lang="ro-RO" sz="2200" b="1" dirty="0">
                <a:solidFill>
                  <a:srgbClr val="EC008C"/>
                </a:solidFill>
              </a:rPr>
              <a:t>trebuie </a:t>
            </a:r>
            <a:r>
              <a:rPr lang="ro-RO" sz="2200" b="1" dirty="0">
                <a:solidFill>
                  <a:srgbClr val="6D6F71"/>
                </a:solidFill>
              </a:rPr>
              <a:t>să o facem.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Singura noastră alegere </a:t>
            </a:r>
            <a:r>
              <a:rPr lang="ro-RO" sz="2200" b="1" dirty="0">
                <a:solidFill>
                  <a:srgbClr val="6D6F71"/>
                </a:solidFill>
              </a:rPr>
              <a:t>este dacă o facem în robia amărăciunii sau în libertatea iertării.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2"/>
          <p:cNvSpPr txBox="1">
            <a:spLocks noChangeArrowheads="1"/>
          </p:cNvSpPr>
          <p:nvPr/>
        </p:nvSpPr>
        <p:spPr bwMode="auto">
          <a:xfrm>
            <a:off x="539750" y="101123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3</a:t>
            </a:r>
          </a:p>
        </p:txBody>
      </p:sp>
      <p:sp>
        <p:nvSpPr>
          <p:cNvPr id="14339" name="Rectangle 1"/>
          <p:cNvSpPr>
            <a:spLocks noChangeArrowheads="1"/>
          </p:cNvSpPr>
          <p:nvPr/>
        </p:nvSpPr>
        <p:spPr bwMode="auto">
          <a:xfrm>
            <a:off x="539750" y="1906588"/>
            <a:ext cx="8104188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tabLst>
                <a:tab pos="895350" algn="l"/>
                <a:tab pos="4848225" algn="l"/>
              </a:tabLst>
            </a:pPr>
            <a:r>
              <a:rPr lang="ro-RO" sz="2200" b="1">
                <a:solidFill>
                  <a:srgbClr val="EC008C"/>
                </a:solidFill>
              </a:rPr>
              <a:t>Cum v-a schimbat sesiunea aceasta perspectiva despre ceea ce este sau nu este iertarea? 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  <a:tabLst>
                <a:tab pos="895350" algn="l"/>
                <a:tab pos="4848225" algn="l"/>
              </a:tabLst>
            </a:pPr>
            <a:r>
              <a:rPr lang="ro-RO" sz="2200" b="1">
                <a:solidFill>
                  <a:srgbClr val="EC008C"/>
                </a:solidFill>
              </a:rPr>
              <a:t>Data viitoare când cineva va greși față de voi, cât de repede credeți că veți ierta?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  <a:tabLst>
                <a:tab pos="895350" algn="l"/>
                <a:tab pos="4848225" algn="l"/>
              </a:tabLst>
            </a:pPr>
            <a:r>
              <a:rPr lang="ro-RO" sz="2200" b="1">
                <a:solidFill>
                  <a:srgbClr val="EC008C"/>
                </a:solidFill>
              </a:rPr>
              <a:t>Dacă iertați, veți avea parte de dreptate pentru ceea ce vi </a:t>
            </a:r>
            <a:br>
              <a:rPr lang="ro-RO" sz="2200" b="1">
                <a:solidFill>
                  <a:srgbClr val="EC008C"/>
                </a:solidFill>
              </a:rPr>
            </a:br>
            <a:r>
              <a:rPr lang="ro-RO" sz="2200" b="1">
                <a:solidFill>
                  <a:srgbClr val="EC008C"/>
                </a:solidFill>
              </a:rPr>
              <a:t>s-a greșit? Cum?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539750" y="1952625"/>
            <a:ext cx="7128594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Iertarea înseamnă să eliberezi un </a:t>
            </a:r>
            <a:r>
              <a:rPr lang="ro-RO" sz="2200" b="1" dirty="0">
                <a:solidFill>
                  <a:srgbClr val="00AEEF"/>
                </a:solidFill>
              </a:rPr>
              <a:t>prizonier, </a:t>
            </a:r>
            <a:r>
              <a:rPr lang="ro-RO" sz="2200" b="1" dirty="0">
                <a:solidFill>
                  <a:srgbClr val="EC008C"/>
                </a:solidFill>
              </a:rPr>
              <a:t>iar apoi să-ți dai seama că </a:t>
            </a:r>
            <a:r>
              <a:rPr lang="ro-RO" sz="2200" b="1" dirty="0">
                <a:solidFill>
                  <a:srgbClr val="00AEEF"/>
                </a:solidFill>
              </a:rPr>
              <a:t>tu </a:t>
            </a:r>
            <a:r>
              <a:rPr lang="ro-RO" sz="2200" b="1" dirty="0">
                <a:solidFill>
                  <a:srgbClr val="EC008C"/>
                </a:solidFill>
              </a:rPr>
              <a:t>erai prizonierul acela.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1536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9 | </a:t>
            </a:r>
            <a:r>
              <a:rPr lang="ro-RO" sz="1100" b="1">
                <a:solidFill>
                  <a:schemeClr val="bg1"/>
                </a:solidFill>
              </a:rPr>
              <a:t>IERTAREA DIN INIMĂ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6375" y="96838"/>
            <a:ext cx="3651250" cy="4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</a:t>
            </a:r>
            <a:r>
              <a:rPr lang="en-GB" sz="1200" b="1">
                <a:solidFill>
                  <a:srgbClr val="6D6F71"/>
                </a:solidFill>
              </a:rPr>
              <a:t>, </a:t>
            </a:r>
            <a:r>
              <a:rPr lang="ro-RO" sz="1200" b="1">
                <a:solidFill>
                  <a:srgbClr val="6D6F71"/>
                </a:solidFill>
              </a:rPr>
              <a:t>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2730</TotalTime>
  <Words>674</Words>
  <Application>Microsoft Office PowerPoint</Application>
  <PresentationFormat>On-screen Show (16:9)</PresentationFormat>
  <Paragraphs>91</Paragraphs>
  <Slides>15</Slides>
  <Notes>15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  <vt:variant>
        <vt:lpstr>Custom Shows</vt:lpstr>
      </vt:variant>
      <vt:variant>
        <vt:i4>1</vt:i4>
      </vt:variant>
    </vt:vector>
  </HeadingPairs>
  <TitlesOfParts>
    <vt:vector size="1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Forgiving from the heart</dc:title>
  <dc:creator>Freedom in Christ</dc:creator>
  <cp:lastModifiedBy>Office ZIZULA</cp:lastModifiedBy>
  <cp:revision>445</cp:revision>
  <dcterms:created xsi:type="dcterms:W3CDTF">2009-05-20T09:05:57Z</dcterms:created>
  <dcterms:modified xsi:type="dcterms:W3CDTF">2026-06-03T18:43:23Z</dcterms:modified>
</cp:coreProperties>
</file>