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4"/>
  </p:notesMasterIdLst>
  <p:sldIdLst>
    <p:sldId id="355" r:id="rId2"/>
    <p:sldId id="323" r:id="rId3"/>
    <p:sldId id="324" r:id="rId4"/>
    <p:sldId id="340" r:id="rId5"/>
    <p:sldId id="349" r:id="rId6"/>
    <p:sldId id="342" r:id="rId7"/>
    <p:sldId id="343" r:id="rId8"/>
    <p:sldId id="350" r:id="rId9"/>
    <p:sldId id="353" r:id="rId10"/>
    <p:sldId id="356" r:id="rId11"/>
    <p:sldId id="267" r:id="rId12"/>
    <p:sldId id="347" r:id="rId13"/>
    <p:sldId id="327" r:id="rId14"/>
    <p:sldId id="329" r:id="rId15"/>
    <p:sldId id="341" r:id="rId16"/>
    <p:sldId id="348" r:id="rId17"/>
    <p:sldId id="357" r:id="rId18"/>
    <p:sldId id="346" r:id="rId19"/>
    <p:sldId id="331" r:id="rId20"/>
    <p:sldId id="332" r:id="rId21"/>
    <p:sldId id="358" r:id="rId22"/>
    <p:sldId id="288" r:id="rId23"/>
  </p:sldIdLst>
  <p:sldSz cx="9144000" cy="5143500" type="screen16x9"/>
  <p:notesSz cx="6858000" cy="9144000"/>
  <p:custShowLst>
    <p:custShow name="Dont_Pause" id="0">
      <p:sldLst>
        <p:sld r:id="rId3"/>
        <p:sld r:id="rId4"/>
        <p:sld r:id="rId5"/>
        <p:sld r:id="rId6"/>
        <p:sld r:id="rId7"/>
        <p:sld r:id="rId8"/>
        <p:sld r:id="rId9"/>
        <p:sld r:id="rId10"/>
        <p:sld r:id="rId12"/>
        <p:sld r:id="rId13"/>
        <p:sld r:id="rId14"/>
        <p:sld r:id="rId15"/>
        <p:sld r:id="rId16"/>
        <p:sld r:id="rId17"/>
        <p:sld r:id="rId19"/>
        <p:sld r:id="rId20"/>
        <p:sld r:id="rId21"/>
        <p:sld r:id="rId23"/>
      </p:sldLst>
    </p:custShow>
  </p:custShow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008C"/>
    <a:srgbClr val="00AEEF"/>
    <a:srgbClr val="6D6F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972" autoAdjust="0"/>
    <p:restoredTop sz="94660"/>
  </p:normalViewPr>
  <p:slideViewPr>
    <p:cSldViewPr>
      <p:cViewPr varScale="1">
        <p:scale>
          <a:sx n="211" d="100"/>
          <a:sy n="211" d="100"/>
        </p:scale>
        <p:origin x="480" y="17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F22F58-FF96-439F-B134-11CD6CFB2350}" type="datetimeFigureOut">
              <a:rPr lang="en-GB"/>
              <a:pPr>
                <a:defRPr/>
              </a:pPr>
              <a:t>03/06/2026</a:t>
            </a:fld>
            <a:endParaRPr lang="en-GB"/>
          </a:p>
        </p:txBody>
      </p:sp>
      <p:sp>
        <p:nvSpPr>
          <p:cNvPr id="245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01496BA-8F9A-41DC-8552-67DCB9DF801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25604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D7252EC2-1C3F-47C4-950A-097D40641423}" type="slidenum">
              <a:rPr lang="en-GB" sz="1200"/>
              <a:pPr algn="r"/>
              <a:t>1</a:t>
            </a:fld>
            <a:endParaRPr lang="en-GB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3C73030-26BE-4D22-9E6A-9701EFB2E47A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48A48A2-708C-4AA4-936B-42217AFE81A2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6E2F5B2-4167-4F64-93F2-7747D795B228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5A45153-FF2F-45AE-9B03-B0692FCD71AE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4109A8B-DC5F-4F3B-AF7F-A9697AD2C99A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9716AF8-1ADA-4F39-BA8D-65550A786422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07C52EF-193D-4813-8AFF-C35C916E75C6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18BA818-9ECD-4F6E-83DB-304F9039F310}" type="slidenum">
              <a:rPr lang="en-GB" smtClean="0"/>
              <a:pPr/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2757CB8-E600-42CB-AF82-7DD2CF5D9839}" type="slidenum">
              <a:rPr lang="en-GB" smtClean="0"/>
              <a:pPr/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B5046EF-A4A8-459C-871D-8CA7BDDA8AE2}" type="slidenum">
              <a:rPr lang="en-GB" smtClean="0"/>
              <a:pPr/>
              <a:t>11</a:t>
            </a:fld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E875F0-C5F6-4039-8816-09E55167A694}" type="slidenum">
              <a:rPr lang="en-GB" smtClean="0"/>
              <a:pPr/>
              <a:t>12</a:t>
            </a:fld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EBF7550-A030-4E4C-AA99-123594EF69BC}" type="slidenum">
              <a:rPr lang="en-GB" smtClean="0"/>
              <a:pPr/>
              <a:t>13</a:t>
            </a:fld>
            <a:endParaRPr lang="en-GB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9E6BF24-BBFA-4B8A-B332-0B38D0E58D5C}" type="slidenum">
              <a:rPr lang="en-GB" smtClean="0"/>
              <a:pPr/>
              <a:t>14</a:t>
            </a:fld>
            <a:endParaRPr lang="en-GB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B900D3F-6920-463F-8E21-A8BD5EDC2EF7}" type="slidenum">
              <a:rPr lang="en-GB" smtClean="0"/>
              <a:pPr/>
              <a:t>15</a:t>
            </a:fld>
            <a:endParaRPr lang="en-GB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364BBE5-8C32-4CB8-BBA3-C5D6BAF6EE1C}" type="slidenum">
              <a:rPr lang="en-GB" smtClean="0"/>
              <a:pPr/>
              <a:t>16</a:t>
            </a:fld>
            <a:endParaRPr lang="en-GB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1982969-82C5-4C91-BD9A-2295B0729980}" type="slidenum">
              <a:rPr lang="en-GB" smtClean="0"/>
              <a:pPr/>
              <a:t>17</a:t>
            </a:fld>
            <a:endParaRPr lang="en-GB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BDAD877-2713-4F98-91D9-798F0AF4D4B1}" type="slidenum">
              <a:rPr lang="en-GB" smtClean="0"/>
              <a:pPr/>
              <a:t>18</a:t>
            </a:fld>
            <a:endParaRPr lang="en-GB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73E8D9A-FB6E-439F-AB29-77D1923851D3}" type="slidenum">
              <a:rPr lang="en-GB" smtClean="0"/>
              <a:pPr/>
              <a:t>19</a:t>
            </a:fld>
            <a:endParaRPr lang="en-GB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F6590AD-02C0-41CD-8BFF-4013EBF473B1}" type="slidenum">
              <a:rPr lang="en-GB" smtClean="0"/>
              <a:pPr/>
              <a:t>20</a:t>
            </a:fld>
            <a:endParaRPr lang="en-GB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8CEC61E-2D02-4385-AEEB-5C6FC7298D4A}" type="slidenum">
              <a:rPr lang="en-GB" smtClean="0"/>
              <a:pPr/>
              <a:t>21</a:t>
            </a:fld>
            <a:endParaRPr lang="en-GB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D247AC9-E7FC-4B42-AEF2-F32445D76F7F}" type="slidenum">
              <a:rPr lang="en-GB" smtClean="0"/>
              <a:pPr/>
              <a:t>22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943857-D387-426C-8D98-5C8DA49F16B9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C778CA-F52A-4657-BCD8-3DA39AEA15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1E6781-1863-4F95-87CC-7FFF3BCAD393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DC253-D32F-4214-A885-79C28DEC28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AED6F5-775E-40B3-93DB-F42D276B5A67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715040-7789-446E-856E-AA9F57E207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00125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00125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50AEA-E41D-4867-9294-40D935C93CC4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181CF-D0FD-4013-9029-87C122A970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C1FFB5-DE5E-4F8D-A7A9-481B5AAD45A3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7D6CF-E8E5-4ECD-B333-C37DD1FD1C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FEC577-E0B3-403E-875E-BAAEB63DCDEB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B6C858-A4DE-46AC-A575-0575A072EF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01E968-46ED-4DE0-9933-446C6CC90E0B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A7268A-CA5F-462C-9846-1A693562FB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F6053F-76A7-49B4-BB65-77FE6FBF36A8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5599D-E8BC-4E13-9573-3BEED7FD22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D453D4-C874-4033-A0B8-485FA3C7B2DB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7D5295-61FF-4435-AF8F-BBF7130F6A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D9CC2-2FC7-4C67-B8C6-48E5E022D800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A09A48-0A01-4333-9AA9-80C4B54D0A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71450"/>
            <a:ext cx="2057400" cy="3657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71450"/>
            <a:ext cx="6019800" cy="36576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2A7950-D9FE-4682-9551-BCB6AE5DD63D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F10B8-8769-4407-9B86-A46440345F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D5C2FCE-2CF3-4A86-A8A4-82C1F0CB85CC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B622546-F3FA-430B-A73E-4F1E5E11D8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4"/>
          <p:cNvSpPr txBox="1">
            <a:spLocks noChangeArrowheads="1"/>
          </p:cNvSpPr>
          <p:nvPr/>
        </p:nvSpPr>
        <p:spPr bwMode="auto">
          <a:xfrm>
            <a:off x="1963738" y="3148013"/>
            <a:ext cx="5214937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o-RO" sz="2200">
                <a:solidFill>
                  <a:schemeClr val="bg1"/>
                </a:solidFill>
              </a:rPr>
              <a:t>SESIUNEA </a:t>
            </a:r>
            <a:r>
              <a:rPr lang="en-GB" sz="2200">
                <a:solidFill>
                  <a:schemeClr val="bg1"/>
                </a:solidFill>
              </a:rPr>
              <a:t>10</a:t>
            </a:r>
            <a:endParaRPr lang="en-US" sz="2200">
              <a:solidFill>
                <a:schemeClr val="bg1"/>
              </a:solidFill>
            </a:endParaRPr>
          </a:p>
        </p:txBody>
      </p:sp>
      <p:sp>
        <p:nvSpPr>
          <p:cNvPr id="2051" name="TextBox 5"/>
          <p:cNvSpPr txBox="1">
            <a:spLocks noChangeArrowheads="1"/>
          </p:cNvSpPr>
          <p:nvPr/>
        </p:nvSpPr>
        <p:spPr bwMode="auto">
          <a:xfrm>
            <a:off x="0" y="2230438"/>
            <a:ext cx="9144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o-RO" sz="4000" b="1">
                <a:solidFill>
                  <a:schemeClr val="bg1"/>
                </a:solidFill>
              </a:rPr>
              <a:t>UMBLAREA ZILNICĂ ÎN LIBERTATE</a:t>
            </a:r>
            <a:endParaRPr lang="en-GB" sz="4000" b="1">
              <a:solidFill>
                <a:schemeClr val="bg1"/>
              </a:solidFill>
            </a:endParaRPr>
          </a:p>
        </p:txBody>
      </p:sp>
      <p:sp>
        <p:nvSpPr>
          <p:cNvPr id="2052" name="Text Box 5"/>
          <p:cNvSpPr txBox="1">
            <a:spLocks noChangeArrowheads="1"/>
          </p:cNvSpPr>
          <p:nvPr/>
        </p:nvSpPr>
        <p:spPr bwMode="auto">
          <a:xfrm>
            <a:off x="0" y="0"/>
            <a:ext cx="8964613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rgbClr val="6D6F71"/>
              </a:solidFill>
            </a:endParaRPr>
          </a:p>
          <a:p>
            <a:pPr algn="r"/>
            <a:r>
              <a:rPr lang="en-US" sz="1100" b="1">
                <a:solidFill>
                  <a:srgbClr val="6D6F71"/>
                </a:solidFill>
              </a:rPr>
              <a:t>     </a:t>
            </a:r>
            <a:r>
              <a:rPr lang="ro-RO" sz="1100" b="1">
                <a:solidFill>
                  <a:srgbClr val="6D6F71"/>
                </a:solidFill>
              </a:rPr>
              <a:t>LIBERTATE ÎN CRISTOS </a:t>
            </a:r>
            <a:r>
              <a:rPr lang="en-US" sz="1100" b="1">
                <a:solidFill>
                  <a:srgbClr val="6D6F71"/>
                </a:solidFill>
              </a:rPr>
              <a:t>| </a:t>
            </a:r>
            <a:r>
              <a:rPr lang="ro-RO" sz="1100" b="1">
                <a:solidFill>
                  <a:srgbClr val="6D6F71"/>
                </a:solidFill>
              </a:rPr>
              <a:t>SESIUNEA </a:t>
            </a:r>
            <a:r>
              <a:rPr lang="en-US" sz="1100" b="1">
                <a:solidFill>
                  <a:srgbClr val="6D6F71"/>
                </a:solidFill>
              </a:rPr>
              <a:t>10 | </a:t>
            </a:r>
            <a:r>
              <a:rPr lang="ro-RO" sz="1100" b="1">
                <a:solidFill>
                  <a:srgbClr val="6D6F71"/>
                </a:solidFill>
              </a:rPr>
              <a:t>UMBLAREA ZILNICĂ ÎN LIBERTATE</a:t>
            </a:r>
            <a:endParaRPr lang="en-US" sz="1100" b="1">
              <a:solidFill>
                <a:srgbClr val="6D6F71"/>
              </a:solidFill>
            </a:endParaRPr>
          </a:p>
          <a:p>
            <a:endParaRPr lang="en-GB" sz="1100" b="1">
              <a:solidFill>
                <a:srgbClr val="6D6F71"/>
              </a:solidFill>
            </a:endParaRPr>
          </a:p>
        </p:txBody>
      </p:sp>
      <p:sp>
        <p:nvSpPr>
          <p:cNvPr id="2053" name="Rectangle 2">
            <a:hlinkClick r:id="" action="ppaction://customshow?id=0"/>
          </p:cNvPr>
          <p:cNvSpPr>
            <a:spLocks noChangeArrowheads="1"/>
          </p:cNvSpPr>
          <p:nvPr/>
        </p:nvSpPr>
        <p:spPr bwMode="auto">
          <a:xfrm>
            <a:off x="4932363" y="4714875"/>
            <a:ext cx="40687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o-RO" sz="1200" b="1">
                <a:solidFill>
                  <a:srgbClr val="6D6F71"/>
                </a:solidFill>
              </a:rPr>
              <a:t>Clic aici pentru vizualizare fără „Pauză de meditare”</a:t>
            </a:r>
            <a:endParaRPr lang="en-GB" sz="1200" b="1">
              <a:solidFill>
                <a:srgbClr val="6D6F7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2"/>
          <p:cNvSpPr txBox="1">
            <a:spLocks noChangeArrowheads="1"/>
          </p:cNvSpPr>
          <p:nvPr/>
        </p:nvSpPr>
        <p:spPr bwMode="auto">
          <a:xfrm>
            <a:off x="539750" y="1020763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Creșterea în maturitate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3075" name="Rectangle 1"/>
          <p:cNvSpPr>
            <a:spLocks noChangeArrowheads="1"/>
          </p:cNvSpPr>
          <p:nvPr/>
        </p:nvSpPr>
        <p:spPr bwMode="auto">
          <a:xfrm>
            <a:off x="539750" y="1916113"/>
            <a:ext cx="7389813" cy="1023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Creșterea </a:t>
            </a:r>
            <a:r>
              <a:rPr lang="ro-RO" sz="2200" b="1" dirty="0">
                <a:solidFill>
                  <a:srgbClr val="6D6F71"/>
                </a:solidFill>
              </a:rPr>
              <a:t>ar trebui să fie starea noastră naturală.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Nu ni se cere </a:t>
            </a:r>
            <a:r>
              <a:rPr lang="ro-RO" sz="2200" b="1" dirty="0">
                <a:solidFill>
                  <a:srgbClr val="6D6F71"/>
                </a:solidFill>
              </a:rPr>
              <a:t>să fim maturi dintr-o dată.</a:t>
            </a:r>
            <a:endParaRPr lang="en-GB" sz="2200" b="1" dirty="0">
              <a:solidFill>
                <a:srgbClr val="6D6F71"/>
              </a:solidFill>
            </a:endParaRPr>
          </a:p>
        </p:txBody>
      </p:sp>
      <p:sp>
        <p:nvSpPr>
          <p:cNvPr id="3076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10 | </a:t>
            </a:r>
            <a:r>
              <a:rPr lang="ro-RO" sz="1100" b="1">
                <a:solidFill>
                  <a:schemeClr val="bg1"/>
                </a:solidFill>
              </a:rPr>
              <a:t>UMBLAREA ZILNICĂ ÎN LIBERTATE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6" descr="DummyBaby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14675" y="928688"/>
            <a:ext cx="3028950" cy="407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10 | </a:t>
            </a:r>
            <a:r>
              <a:rPr lang="ro-RO" sz="1100" b="1">
                <a:solidFill>
                  <a:schemeClr val="bg1"/>
                </a:solidFill>
              </a:rPr>
              <a:t>UMBLAREA ZILNICĂ ÎN LIBERTATE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DummyMan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65500" y="850900"/>
            <a:ext cx="2420938" cy="414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10 | </a:t>
            </a:r>
            <a:r>
              <a:rPr lang="ro-RO" sz="1100" b="1">
                <a:solidFill>
                  <a:schemeClr val="bg1"/>
                </a:solidFill>
              </a:rPr>
              <a:t>UMBLAREA ZILNICĂ ÎN LIBERTATE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ChangeArrowheads="1"/>
          </p:cNvSpPr>
          <p:nvPr/>
        </p:nvSpPr>
        <p:spPr bwMode="auto">
          <a:xfrm>
            <a:off x="539750" y="1227138"/>
            <a:ext cx="8353425" cy="3608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  <a:tabLst>
                <a:tab pos="6008688" algn="l"/>
              </a:tabLst>
            </a:pPr>
            <a:r>
              <a:rPr lang="vi-VN" sz="2200" b="1">
                <a:solidFill>
                  <a:srgbClr val="EC008C"/>
                </a:solidFill>
              </a:rPr>
              <a:t>„Dumnezeiasca Lui putere ne-a dăruit </a:t>
            </a:r>
            <a:r>
              <a:rPr lang="vi-VN" sz="2200" b="1">
                <a:solidFill>
                  <a:srgbClr val="00AEEF"/>
                </a:solidFill>
              </a:rPr>
              <a:t>tot</a:t>
            </a:r>
            <a:r>
              <a:rPr lang="vi-VN" sz="2200" b="1">
                <a:solidFill>
                  <a:srgbClr val="EC008C"/>
                </a:solidFill>
              </a:rPr>
              <a:t> ce privește viața și evlavia, prin cunoașterea Celui ce ne-a chemat prin slava și puterea Lui</a:t>
            </a:r>
            <a:r>
              <a:rPr lang="ro-RO" sz="2200" b="1">
                <a:solidFill>
                  <a:srgbClr val="EC008C"/>
                </a:solidFill>
              </a:rPr>
              <a:t>.</a:t>
            </a:r>
            <a:r>
              <a:rPr lang="vi-VN" sz="2200" b="1">
                <a:solidFill>
                  <a:srgbClr val="EC008C"/>
                </a:solidFill>
              </a:rPr>
              <a:t>”</a:t>
            </a:r>
            <a:r>
              <a:rPr lang="en-GB" sz="1600" b="1">
                <a:solidFill>
                  <a:srgbClr val="6D6F71"/>
                </a:solidFill>
              </a:rPr>
              <a:t>	(2 </a:t>
            </a:r>
            <a:r>
              <a:rPr lang="ro-RO" sz="1600" b="1">
                <a:solidFill>
                  <a:srgbClr val="6D6F71"/>
                </a:solidFill>
              </a:rPr>
              <a:t>Petru </a:t>
            </a:r>
            <a:r>
              <a:rPr lang="en-GB" sz="1600" b="1">
                <a:solidFill>
                  <a:srgbClr val="6D6F71"/>
                </a:solidFill>
              </a:rPr>
              <a:t>1: 3)</a:t>
            </a:r>
          </a:p>
          <a:p>
            <a:pPr>
              <a:spcBef>
                <a:spcPct val="75000"/>
              </a:spcBef>
              <a:tabLst>
                <a:tab pos="6008688" algn="l"/>
              </a:tabLst>
            </a:pPr>
            <a:r>
              <a:rPr lang="vi-VN" sz="2200" b="1">
                <a:solidFill>
                  <a:srgbClr val="EC008C"/>
                </a:solidFill>
              </a:rPr>
              <a:t>„Binecuvântat să fie Dumnezeu, Tatăl Domnului nostru Isus Cristos, care ne-a binecuvântat cu </a:t>
            </a:r>
            <a:r>
              <a:rPr lang="vi-VN" sz="2200" b="1">
                <a:solidFill>
                  <a:srgbClr val="00AEEF"/>
                </a:solidFill>
              </a:rPr>
              <a:t>tot felul de binecuvântări duhovnicești</a:t>
            </a:r>
            <a:r>
              <a:rPr lang="vi-VN" sz="2200" b="1">
                <a:solidFill>
                  <a:srgbClr val="EC008C"/>
                </a:solidFill>
              </a:rPr>
              <a:t>, în locurile cerești, în Cristos</a:t>
            </a:r>
            <a:r>
              <a:rPr lang="ro-RO" sz="2200" b="1">
                <a:solidFill>
                  <a:srgbClr val="EC008C"/>
                </a:solidFill>
              </a:rPr>
              <a:t>.</a:t>
            </a:r>
            <a:r>
              <a:rPr lang="vi-VN" sz="2200" b="1">
                <a:solidFill>
                  <a:srgbClr val="EC008C"/>
                </a:solidFill>
              </a:rPr>
              <a:t>”</a:t>
            </a:r>
            <a:r>
              <a:rPr lang="en-GB" sz="1600" b="1">
                <a:solidFill>
                  <a:srgbClr val="EC008C"/>
                </a:solidFill>
              </a:rPr>
              <a:t>	</a:t>
            </a:r>
            <a:r>
              <a:rPr lang="en-GB" sz="1600" b="1">
                <a:solidFill>
                  <a:srgbClr val="6D6F71"/>
                </a:solidFill>
              </a:rPr>
              <a:t>(</a:t>
            </a:r>
            <a:r>
              <a:rPr lang="ro-RO" sz="1600" b="1">
                <a:solidFill>
                  <a:srgbClr val="6D6F71"/>
                </a:solidFill>
              </a:rPr>
              <a:t>Efeseni </a:t>
            </a:r>
            <a:r>
              <a:rPr lang="en-GB" sz="1600" b="1">
                <a:solidFill>
                  <a:srgbClr val="6D6F71"/>
                </a:solidFill>
              </a:rPr>
              <a:t>1: 3)</a:t>
            </a:r>
          </a:p>
          <a:p>
            <a:pPr>
              <a:spcBef>
                <a:spcPct val="75000"/>
              </a:spcBef>
              <a:tabLst>
                <a:tab pos="6008688" algn="l"/>
              </a:tabLst>
            </a:pPr>
            <a:r>
              <a:rPr lang="ro-RO" sz="2200" b="1">
                <a:solidFill>
                  <a:srgbClr val="EC008C"/>
                </a:solidFill>
              </a:rPr>
              <a:t>„</a:t>
            </a:r>
            <a:r>
              <a:rPr lang="vi-VN" sz="2200" b="1">
                <a:solidFill>
                  <a:srgbClr val="EC008C"/>
                </a:solidFill>
              </a:rPr>
              <a:t>Căci în El locuiește trupește toată plinătatea Dumnezeirii. Voi aveți totul </a:t>
            </a:r>
            <a:r>
              <a:rPr lang="vi-VN" sz="2200" b="1">
                <a:solidFill>
                  <a:srgbClr val="00AEEF"/>
                </a:solidFill>
              </a:rPr>
              <a:t>deplin în El</a:t>
            </a:r>
            <a:r>
              <a:rPr lang="vi-VN" sz="2200" b="1">
                <a:solidFill>
                  <a:srgbClr val="EC008C"/>
                </a:solidFill>
              </a:rPr>
              <a:t>, care este Capul oricărei domnii și stăpâniri.</a:t>
            </a:r>
            <a:r>
              <a:rPr lang="ro-RO" sz="2200" b="1">
                <a:solidFill>
                  <a:srgbClr val="EC008C"/>
                </a:solidFill>
              </a:rPr>
              <a:t>”</a:t>
            </a:r>
            <a:r>
              <a:rPr lang="en-GB" sz="1600" b="1">
                <a:solidFill>
                  <a:srgbClr val="EC008C"/>
                </a:solidFill>
              </a:rPr>
              <a:t>	</a:t>
            </a:r>
            <a:r>
              <a:rPr lang="en-GB" sz="1600" b="1">
                <a:solidFill>
                  <a:srgbClr val="6D6F71"/>
                </a:solidFill>
              </a:rPr>
              <a:t>(Colos</a:t>
            </a:r>
            <a:r>
              <a:rPr lang="ro-RO" sz="1600" b="1">
                <a:solidFill>
                  <a:srgbClr val="6D6F71"/>
                </a:solidFill>
              </a:rPr>
              <a:t>eni</a:t>
            </a:r>
            <a:r>
              <a:rPr lang="en-GB" sz="1600" b="1">
                <a:solidFill>
                  <a:srgbClr val="6D6F71"/>
                </a:solidFill>
              </a:rPr>
              <a:t> 2: 9-10)</a:t>
            </a:r>
            <a:endParaRPr lang="en-GB" sz="2200" b="1">
              <a:solidFill>
                <a:srgbClr val="EC008C"/>
              </a:solidFill>
            </a:endParaRPr>
          </a:p>
        </p:txBody>
      </p:sp>
      <p:sp>
        <p:nvSpPr>
          <p:cNvPr id="6147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10 | </a:t>
            </a:r>
            <a:r>
              <a:rPr lang="ro-RO" sz="1100" b="1">
                <a:solidFill>
                  <a:schemeClr val="bg1"/>
                </a:solidFill>
              </a:rPr>
              <a:t>UMBLAREA ZILNICĂ ÎN LIBERTATE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2"/>
          <p:cNvSpPr txBox="1">
            <a:spLocks noChangeArrowheads="1"/>
          </p:cNvSpPr>
          <p:nvPr/>
        </p:nvSpPr>
        <p:spPr bwMode="auto">
          <a:xfrm>
            <a:off x="539750" y="1022350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Maturitate și libertate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7171" name="Rectangle 1"/>
          <p:cNvSpPr>
            <a:spLocks noChangeArrowheads="1"/>
          </p:cNvSpPr>
          <p:nvPr/>
        </p:nvSpPr>
        <p:spPr bwMode="auto">
          <a:xfrm>
            <a:off x="539750" y="1917700"/>
            <a:ext cx="7777163" cy="297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Maturitate</a:t>
            </a:r>
            <a:r>
              <a:rPr lang="en-GB" sz="2200" b="1" dirty="0">
                <a:solidFill>
                  <a:srgbClr val="EC008C"/>
                </a:solidFill>
              </a:rPr>
              <a:t>: </a:t>
            </a:r>
            <a:r>
              <a:rPr lang="ro-RO" sz="2200" b="1" dirty="0">
                <a:solidFill>
                  <a:srgbClr val="6D6F71"/>
                </a:solidFill>
              </a:rPr>
              <a:t>Un proces de creștere care continuă de-a lungul vieții noastre, pe măsură ce încercăm să Îl cunoaștem pe Dumnezeu și Cuvântul Lui.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Libertate</a:t>
            </a:r>
            <a:r>
              <a:rPr lang="en-GB" sz="2200" b="1" dirty="0">
                <a:solidFill>
                  <a:srgbClr val="EC008C"/>
                </a:solidFill>
              </a:rPr>
              <a:t>: </a:t>
            </a:r>
            <a:r>
              <a:rPr lang="ro-RO" sz="2200" b="1" dirty="0">
                <a:solidFill>
                  <a:srgbClr val="6D6F71"/>
                </a:solidFill>
              </a:rPr>
              <a:t>O poziție pe care ne-o asumăm ca răspuns la biruința lui Cristos asupra păcatului și asupra lui Satan.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Suntem fie liberi, </a:t>
            </a:r>
            <a:r>
              <a:rPr lang="ro-RO" sz="2200" b="1" dirty="0">
                <a:solidFill>
                  <a:srgbClr val="6D6F71"/>
                </a:solidFill>
              </a:rPr>
              <a:t>fie legați în toate domeniile vieții noastre.</a:t>
            </a:r>
            <a:endParaRPr lang="en-GB" sz="2200" b="1" dirty="0">
              <a:solidFill>
                <a:srgbClr val="EC008C"/>
              </a:solidFill>
            </a:endParaRPr>
          </a:p>
        </p:txBody>
      </p:sp>
      <p:sp>
        <p:nvSpPr>
          <p:cNvPr id="7172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10 | </a:t>
            </a:r>
            <a:r>
              <a:rPr lang="ro-RO" sz="1100" b="1">
                <a:solidFill>
                  <a:schemeClr val="bg1"/>
                </a:solidFill>
              </a:rPr>
              <a:t>UMBLAREA ZILNICĂ ÎN LIBERTATE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2"/>
          <p:cNvSpPr txBox="1">
            <a:spLocks noChangeArrowheads="1"/>
          </p:cNvSpPr>
          <p:nvPr/>
        </p:nvSpPr>
        <p:spPr bwMode="auto">
          <a:xfrm>
            <a:off x="539750" y="1022350"/>
            <a:ext cx="80645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Asumarea responsabilității personale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8195" name="Rectangle 1"/>
          <p:cNvSpPr>
            <a:spLocks noChangeArrowheads="1"/>
          </p:cNvSpPr>
          <p:nvPr/>
        </p:nvSpPr>
        <p:spPr bwMode="auto">
          <a:xfrm>
            <a:off x="539750" y="1708150"/>
            <a:ext cx="8280400" cy="330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  <a:tabLst>
                <a:tab pos="628650" algn="l"/>
              </a:tabLst>
            </a:pPr>
            <a:r>
              <a:rPr lang="ro-RO" sz="2200" b="1" dirty="0">
                <a:solidFill>
                  <a:srgbClr val="EC008C"/>
                </a:solidFill>
              </a:rPr>
              <a:t>Anumite lucruri sunt responsabilitatea lui Dumnezeu, iar altele sunt responsabilitatea noastră.</a:t>
            </a:r>
            <a:endParaRPr lang="en-GB" sz="2200" b="1" dirty="0">
              <a:solidFill>
                <a:srgbClr val="EC008C"/>
              </a:solidFill>
            </a:endParaRPr>
          </a:p>
          <a:p>
            <a:pPr>
              <a:spcBef>
                <a:spcPct val="25000"/>
              </a:spcBef>
              <a:tabLst>
                <a:tab pos="628650" algn="l"/>
              </a:tabLst>
            </a:pPr>
            <a:r>
              <a:rPr lang="ro-RO" sz="2200" b="1" dirty="0">
                <a:solidFill>
                  <a:srgbClr val="6D6F71"/>
                </a:solidFill>
              </a:rPr>
              <a:t>	Nimeni nu se poate pocăi și nu poate să creadă în locul 	tău.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ct val="25000"/>
              </a:spcBef>
              <a:tabLst>
                <a:tab pos="628650" algn="l"/>
              </a:tabLst>
            </a:pPr>
            <a:r>
              <a:rPr lang="ro-RO" sz="2200" b="1" dirty="0">
                <a:solidFill>
                  <a:srgbClr val="6D6F71"/>
                </a:solidFill>
              </a:rPr>
              <a:t>	Nimeni nu poate ierta în locul tău.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ct val="25000"/>
              </a:spcBef>
              <a:tabLst>
                <a:tab pos="628650" algn="l"/>
              </a:tabLst>
            </a:pPr>
            <a:r>
              <a:rPr lang="ro-RO" sz="2200" b="1" dirty="0">
                <a:solidFill>
                  <a:srgbClr val="6D6F71"/>
                </a:solidFill>
              </a:rPr>
              <a:t>	Nimeni nu se poate supune lui Dumnezeu în locul tău.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  <a:tabLst>
                <a:tab pos="628650" algn="l"/>
              </a:tabLst>
            </a:pPr>
            <a:r>
              <a:rPr lang="ro-RO" sz="2200" b="1" dirty="0">
                <a:solidFill>
                  <a:srgbClr val="EC008C"/>
                </a:solidFill>
              </a:rPr>
              <a:t>Cei mai mulți creștini înfrânți speră că Dumnezeu va suspenda regulile doar pentru ei.</a:t>
            </a:r>
            <a:endParaRPr lang="en-GB" sz="2200" b="1" dirty="0">
              <a:solidFill>
                <a:srgbClr val="EC008C"/>
              </a:solidFill>
            </a:endParaRPr>
          </a:p>
        </p:txBody>
      </p:sp>
      <p:sp>
        <p:nvSpPr>
          <p:cNvPr id="8196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10 | </a:t>
            </a:r>
            <a:r>
              <a:rPr lang="ro-RO" sz="1100" b="1">
                <a:solidFill>
                  <a:schemeClr val="bg1"/>
                </a:solidFill>
              </a:rPr>
              <a:t>UMBLAREA ZILNICĂ ÎN LIBERTATE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ChangeArrowheads="1"/>
          </p:cNvSpPr>
          <p:nvPr/>
        </p:nvSpPr>
        <p:spPr bwMode="auto">
          <a:xfrm>
            <a:off x="539750" y="1928813"/>
            <a:ext cx="7747000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„Să vă prefaceți prin înnoirea minții voastre!”</a:t>
            </a:r>
            <a:r>
              <a:rPr lang="en-GB" sz="2200" b="1">
                <a:solidFill>
                  <a:srgbClr val="EC008C"/>
                </a:solidFill>
              </a:rPr>
              <a:t>       	 </a:t>
            </a:r>
            <a:r>
              <a:rPr lang="ro-RO" sz="1600" b="1">
                <a:solidFill>
                  <a:srgbClr val="EC008C"/>
                </a:solidFill>
              </a:rPr>
              <a:t>						    </a:t>
            </a:r>
            <a:r>
              <a:rPr lang="en-GB" sz="1600" b="1">
                <a:solidFill>
                  <a:srgbClr val="6D6F71"/>
                </a:solidFill>
              </a:rPr>
              <a:t>(</a:t>
            </a:r>
            <a:r>
              <a:rPr lang="ro-RO" sz="1600" b="1">
                <a:solidFill>
                  <a:srgbClr val="6D6F71"/>
                </a:solidFill>
              </a:rPr>
              <a:t>Romani </a:t>
            </a:r>
            <a:r>
              <a:rPr lang="en-GB" sz="1600" b="1">
                <a:solidFill>
                  <a:srgbClr val="6D6F71"/>
                </a:solidFill>
              </a:rPr>
              <a:t>12: 2)</a:t>
            </a: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Cine este responsabil pentru aceasta: Dumnezeu, altcineva sau noi înșine?</a:t>
            </a:r>
            <a:endParaRPr lang="en-GB" sz="2200" b="1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Secretul transformării noastre este în </a:t>
            </a:r>
            <a:r>
              <a:rPr lang="ro-RO" sz="2200" b="1">
                <a:solidFill>
                  <a:srgbClr val="00AEEF"/>
                </a:solidFill>
              </a:rPr>
              <a:t>mâinile noastre</a:t>
            </a:r>
            <a:r>
              <a:rPr lang="en-GB" sz="2200" b="1">
                <a:solidFill>
                  <a:srgbClr val="EC008C"/>
                </a:solidFill>
              </a:rPr>
              <a:t>!</a:t>
            </a:r>
          </a:p>
        </p:txBody>
      </p:sp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539750" y="1006475"/>
            <a:ext cx="688975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Cum poate fi transformat un creștin?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9220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10 | </a:t>
            </a:r>
            <a:r>
              <a:rPr lang="ro-RO" sz="1100" b="1">
                <a:solidFill>
                  <a:schemeClr val="bg1"/>
                </a:solidFill>
              </a:rPr>
              <a:t>UMBLAREA ZILNICĂ ÎN LIBERTATE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2"/>
          <p:cNvSpPr txBox="1">
            <a:spLocks noChangeArrowheads="1"/>
          </p:cNvSpPr>
          <p:nvPr/>
        </p:nvSpPr>
        <p:spPr bwMode="auto">
          <a:xfrm>
            <a:off x="539750" y="879475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Rolul celorlalți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539750" y="1652588"/>
            <a:ext cx="8104188" cy="322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  <a:tabLst>
                <a:tab pos="628650" algn="l"/>
              </a:tabLst>
            </a:pPr>
            <a:r>
              <a:rPr lang="ro-RO" sz="2200" b="1" dirty="0">
                <a:solidFill>
                  <a:srgbClr val="EC008C"/>
                </a:solidFill>
              </a:rPr>
              <a:t>Doar tu singur o poți face..</a:t>
            </a:r>
            <a:r>
              <a:rPr lang="en-GB" sz="2200" b="1" dirty="0">
                <a:solidFill>
                  <a:srgbClr val="EC008C"/>
                </a:solidFill>
              </a:rPr>
              <a:t>. </a:t>
            </a:r>
            <a:r>
              <a:rPr lang="ro-RO" sz="2200" b="1" dirty="0">
                <a:solidFill>
                  <a:srgbClr val="6D6F71"/>
                </a:solidFill>
              </a:rPr>
              <a:t>dar nu o poți face singur</a:t>
            </a:r>
            <a:r>
              <a:rPr lang="en-GB" sz="2200" b="1" dirty="0">
                <a:solidFill>
                  <a:srgbClr val="6D6F71"/>
                </a:solidFill>
              </a:rPr>
              <a:t>!</a:t>
            </a:r>
          </a:p>
          <a:p>
            <a:pPr>
              <a:spcBef>
                <a:spcPct val="75000"/>
              </a:spcBef>
              <a:tabLst>
                <a:tab pos="628650" algn="l"/>
              </a:tabLst>
            </a:pPr>
            <a:r>
              <a:rPr lang="ro-RO" sz="2200" b="1" dirty="0">
                <a:solidFill>
                  <a:srgbClr val="EC008C"/>
                </a:solidFill>
              </a:rPr>
              <a:t>Alții pot</a:t>
            </a:r>
            <a:r>
              <a:rPr lang="en-GB" sz="2200" b="1" dirty="0">
                <a:solidFill>
                  <a:srgbClr val="EC008C"/>
                </a:solidFill>
              </a:rPr>
              <a:t>:</a:t>
            </a:r>
          </a:p>
          <a:p>
            <a:pPr>
              <a:spcBef>
                <a:spcPct val="25000"/>
              </a:spcBef>
              <a:tabLst>
                <a:tab pos="628650" algn="l"/>
              </a:tabLst>
            </a:pPr>
            <a:r>
              <a:rPr lang="en-GB" sz="2200" b="1" dirty="0">
                <a:solidFill>
                  <a:srgbClr val="6D6F71"/>
                </a:solidFill>
              </a:rPr>
              <a:t>	</a:t>
            </a:r>
            <a:r>
              <a:rPr lang="ro-RO" sz="2200" b="1" dirty="0">
                <a:solidFill>
                  <a:srgbClr val="6D6F71"/>
                </a:solidFill>
              </a:rPr>
              <a:t>Să ne încurajeze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ct val="25000"/>
              </a:spcBef>
              <a:tabLst>
                <a:tab pos="628650" algn="l"/>
              </a:tabLst>
            </a:pPr>
            <a:r>
              <a:rPr lang="en-GB" sz="2200" b="1" dirty="0">
                <a:solidFill>
                  <a:srgbClr val="6D6F71"/>
                </a:solidFill>
              </a:rPr>
              <a:t>	</a:t>
            </a:r>
            <a:r>
              <a:rPr lang="ro-RO" sz="2200" b="1" dirty="0">
                <a:solidFill>
                  <a:srgbClr val="6D6F71"/>
                </a:solidFill>
              </a:rPr>
              <a:t>Să ne sprijinească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ct val="25000"/>
              </a:spcBef>
              <a:tabLst>
                <a:tab pos="628650" algn="l"/>
              </a:tabLst>
            </a:pPr>
            <a:r>
              <a:rPr lang="en-GB" sz="2200" b="1" dirty="0">
                <a:solidFill>
                  <a:srgbClr val="6D6F71"/>
                </a:solidFill>
              </a:rPr>
              <a:t>	</a:t>
            </a:r>
            <a:r>
              <a:rPr lang="ro-RO" sz="2200" b="1" dirty="0">
                <a:solidFill>
                  <a:srgbClr val="6D6F71"/>
                </a:solidFill>
              </a:rPr>
              <a:t>Să ne amintească adevărul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  <a:tabLst>
                <a:tab pos="628650" algn="l"/>
              </a:tabLst>
            </a:pPr>
            <a:r>
              <a:rPr lang="ro-RO" sz="2200" b="1" dirty="0">
                <a:solidFill>
                  <a:srgbClr val="EC008C"/>
                </a:solidFill>
              </a:rPr>
              <a:t>Dar, în cele din urmă, fiecare dintre noi </a:t>
            </a:r>
            <a:r>
              <a:rPr lang="ro-RO" sz="2200" b="1" dirty="0">
                <a:solidFill>
                  <a:srgbClr val="6D6F71"/>
                </a:solidFill>
              </a:rPr>
              <a:t>suntem responsabili de propria noastră relație cu Dumnezeu.</a:t>
            </a:r>
            <a:endParaRPr lang="en-GB" sz="2200" b="1" dirty="0">
              <a:solidFill>
                <a:srgbClr val="6D6F71"/>
              </a:solidFill>
            </a:endParaRPr>
          </a:p>
        </p:txBody>
      </p:sp>
      <p:sp>
        <p:nvSpPr>
          <p:cNvPr id="10244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10 | </a:t>
            </a:r>
            <a:r>
              <a:rPr lang="ro-RO" sz="1100" b="1">
                <a:solidFill>
                  <a:schemeClr val="bg1"/>
                </a:solidFill>
              </a:rPr>
              <a:t>UMBLAREA ZILNICĂ ÎN LIBERTATE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2"/>
          <p:cNvSpPr txBox="1">
            <a:spLocks noChangeArrowheads="1"/>
          </p:cNvSpPr>
          <p:nvPr/>
        </p:nvSpPr>
        <p:spPr bwMode="auto">
          <a:xfrm>
            <a:off x="539750" y="857250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Pauză de meditare</a:t>
            </a:r>
            <a:r>
              <a:rPr lang="en-GB" sz="3000" b="1">
                <a:solidFill>
                  <a:srgbClr val="00AEEF"/>
                </a:solidFill>
              </a:rPr>
              <a:t> 1</a:t>
            </a:r>
          </a:p>
        </p:txBody>
      </p:sp>
      <p:sp>
        <p:nvSpPr>
          <p:cNvPr id="11267" name="Rectangle 1"/>
          <p:cNvSpPr>
            <a:spLocks noChangeArrowheads="1"/>
          </p:cNvSpPr>
          <p:nvPr/>
        </p:nvSpPr>
        <p:spPr bwMode="auto">
          <a:xfrm>
            <a:off x="539750" y="1552575"/>
            <a:ext cx="8104188" cy="316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75000"/>
              </a:spcBef>
              <a:tabLst>
                <a:tab pos="628650" algn="l"/>
              </a:tabLst>
            </a:pPr>
            <a:r>
              <a:rPr lang="ro-RO" sz="1900" b="1">
                <a:solidFill>
                  <a:srgbClr val="EC008C"/>
                </a:solidFill>
              </a:rPr>
              <a:t>Dacă creștinii nu cresc atât de repede cum ar trebui, ce fel de lucruri i-ar fi putut împiedica? Ce credeți despre creșterea voastră?</a:t>
            </a:r>
            <a:endParaRPr lang="en-GB" sz="1900" b="1">
              <a:solidFill>
                <a:srgbClr val="EC008C"/>
              </a:solidFill>
            </a:endParaRPr>
          </a:p>
          <a:p>
            <a:pPr>
              <a:lnSpc>
                <a:spcPct val="90000"/>
              </a:lnSpc>
              <a:spcBef>
                <a:spcPct val="75000"/>
              </a:spcBef>
              <a:tabLst>
                <a:tab pos="628650" algn="l"/>
              </a:tabLst>
            </a:pPr>
            <a:r>
              <a:rPr lang="en-GB" sz="1900" b="1">
                <a:solidFill>
                  <a:srgbClr val="EC008C"/>
                </a:solidFill>
              </a:rPr>
              <a:t>2 </a:t>
            </a:r>
            <a:r>
              <a:rPr lang="ro-RO" sz="1900" b="1">
                <a:solidFill>
                  <a:srgbClr val="EC008C"/>
                </a:solidFill>
              </a:rPr>
              <a:t>Petru </a:t>
            </a:r>
            <a:r>
              <a:rPr lang="en-GB" sz="1900" b="1">
                <a:solidFill>
                  <a:srgbClr val="EC008C"/>
                </a:solidFill>
              </a:rPr>
              <a:t>1:3 </a:t>
            </a:r>
            <a:r>
              <a:rPr lang="ro-RO" sz="1900" b="1">
                <a:solidFill>
                  <a:srgbClr val="EC008C"/>
                </a:solidFill>
              </a:rPr>
              <a:t>ne spune că deja avem tot ce ne trebuie pentru a trăi viața creștină (vezi și Efeseni </a:t>
            </a:r>
            <a:r>
              <a:rPr lang="en-GB" sz="1900" b="1">
                <a:solidFill>
                  <a:srgbClr val="EC008C"/>
                </a:solidFill>
              </a:rPr>
              <a:t>1:3 </a:t>
            </a:r>
            <a:r>
              <a:rPr lang="ro-RO" sz="1900" b="1">
                <a:solidFill>
                  <a:srgbClr val="EC008C"/>
                </a:solidFill>
              </a:rPr>
              <a:t>și Coloseni </a:t>
            </a:r>
            <a:r>
              <a:rPr lang="en-GB" sz="1900" b="1">
                <a:solidFill>
                  <a:srgbClr val="EC008C"/>
                </a:solidFill>
              </a:rPr>
              <a:t>2:9-10). </a:t>
            </a:r>
            <a:r>
              <a:rPr lang="ro-RO" sz="1900" b="1">
                <a:solidFill>
                  <a:srgbClr val="EC008C"/>
                </a:solidFill>
              </a:rPr>
              <a:t>De ce credeți că uneori aceste lucruri nu ni se par adevărate?</a:t>
            </a:r>
            <a:endParaRPr lang="en-GB" sz="1900" b="1">
              <a:solidFill>
                <a:srgbClr val="EC008C"/>
              </a:solidFill>
            </a:endParaRPr>
          </a:p>
          <a:p>
            <a:pPr>
              <a:lnSpc>
                <a:spcPct val="90000"/>
              </a:lnSpc>
              <a:spcBef>
                <a:spcPct val="75000"/>
              </a:spcBef>
              <a:tabLst>
                <a:tab pos="628650" algn="l"/>
              </a:tabLst>
            </a:pPr>
            <a:r>
              <a:rPr lang="ro-RO" sz="1900" b="1">
                <a:solidFill>
                  <a:srgbClr val="EC008C"/>
                </a:solidFill>
              </a:rPr>
              <a:t>Sunteți de acord cu afirmația:</a:t>
            </a:r>
            <a:r>
              <a:rPr lang="en-GB" sz="1900" b="1">
                <a:solidFill>
                  <a:srgbClr val="EC008C"/>
                </a:solidFill>
              </a:rPr>
              <a:t> </a:t>
            </a:r>
            <a:r>
              <a:rPr lang="ro-RO" sz="1900" b="1">
                <a:solidFill>
                  <a:srgbClr val="00AEEF"/>
                </a:solidFill>
              </a:rPr>
              <a:t>„doar tu singur o poți face... dar nu o poți face singur”? </a:t>
            </a:r>
            <a:r>
              <a:rPr lang="ro-RO" sz="1900" b="1">
                <a:solidFill>
                  <a:srgbClr val="EC008C"/>
                </a:solidFill>
              </a:rPr>
              <a:t>Când vine vorba despre creștere spre maturitate ca și creștini, care sunt câteva dintre lucrurile care reprezintă responsabilitatea personală creștinului? Cum îl pot încuraja alți creștini?</a:t>
            </a:r>
            <a:endParaRPr lang="en-GB" sz="1900" b="1">
              <a:solidFill>
                <a:srgbClr val="EC008C"/>
              </a:solidFill>
            </a:endParaRPr>
          </a:p>
        </p:txBody>
      </p:sp>
      <p:sp>
        <p:nvSpPr>
          <p:cNvPr id="11268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10 | </a:t>
            </a:r>
            <a:r>
              <a:rPr lang="ro-RO" sz="1100" b="1">
                <a:solidFill>
                  <a:schemeClr val="bg1"/>
                </a:solidFill>
              </a:rPr>
              <a:t>UMBLAREA ZILNICĂ ÎN LIBERTATE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2"/>
          <p:cNvSpPr txBox="1">
            <a:spLocks noChangeArrowheads="1"/>
          </p:cNvSpPr>
          <p:nvPr/>
        </p:nvSpPr>
        <p:spPr bwMode="auto">
          <a:xfrm>
            <a:off x="539750" y="1006475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Dezvăluirea minciunilor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11267" name="Rectangle 1"/>
          <p:cNvSpPr>
            <a:spLocks noChangeArrowheads="1"/>
          </p:cNvSpPr>
          <p:nvPr/>
        </p:nvSpPr>
        <p:spPr bwMode="auto">
          <a:xfrm>
            <a:off x="539750" y="1901825"/>
            <a:ext cx="6929438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Pe parcursul </a:t>
            </a:r>
            <a:r>
              <a:rPr lang="ro-RO" sz="2200" b="1" i="1">
                <a:solidFill>
                  <a:srgbClr val="EC008C"/>
                </a:solidFill>
              </a:rPr>
              <a:t>Pașilor</a:t>
            </a:r>
            <a:endParaRPr lang="en-GB" sz="2200" b="1" i="1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6D6F71"/>
                </a:solidFill>
              </a:rPr>
              <a:t>Mai ales </a:t>
            </a:r>
            <a:r>
              <a:rPr lang="ro-RO" sz="2200" b="1" i="1">
                <a:solidFill>
                  <a:srgbClr val="6D6F71"/>
                </a:solidFill>
              </a:rPr>
              <a:t>Pasul iertării</a:t>
            </a:r>
            <a:endParaRPr lang="en-GB" sz="2200" b="1" i="1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6D6F71"/>
                </a:solidFill>
              </a:rPr>
              <a:t>Și </a:t>
            </a:r>
            <a:r>
              <a:rPr lang="ro-RO" sz="2200" b="1" i="1">
                <a:solidFill>
                  <a:srgbClr val="6D6F71"/>
                </a:solidFill>
              </a:rPr>
              <a:t>Anexa despre frică</a:t>
            </a:r>
            <a:endParaRPr lang="en-GB" sz="2200" b="1" i="1">
              <a:solidFill>
                <a:srgbClr val="6D6F71"/>
              </a:solidFill>
            </a:endParaRPr>
          </a:p>
        </p:txBody>
      </p:sp>
      <p:sp>
        <p:nvSpPr>
          <p:cNvPr id="12292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10 | </a:t>
            </a:r>
            <a:r>
              <a:rPr lang="ro-RO" sz="1100" b="1">
                <a:solidFill>
                  <a:schemeClr val="bg1"/>
                </a:solidFill>
              </a:rPr>
              <a:t>UMBLAREA ZILNICĂ ÎN LIBERTATE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2"/>
          <p:cNvSpPr txBox="1">
            <a:spLocks noChangeArrowheads="1"/>
          </p:cNvSpPr>
          <p:nvPr/>
        </p:nvSpPr>
        <p:spPr bwMode="auto">
          <a:xfrm>
            <a:off x="539750" y="736600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Dărâmarea întăriturilor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12293" name="Rectangle 1"/>
          <p:cNvSpPr>
            <a:spLocks noChangeArrowheads="1"/>
          </p:cNvSpPr>
          <p:nvPr/>
        </p:nvSpPr>
        <p:spPr bwMode="auto">
          <a:xfrm>
            <a:off x="539750" y="1379538"/>
            <a:ext cx="8135938" cy="3535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  <a:tabLst>
                <a:tab pos="628650" algn="l"/>
              </a:tabLst>
            </a:pPr>
            <a:r>
              <a:rPr lang="ro-RO" sz="1900" b="1" dirty="0">
                <a:solidFill>
                  <a:srgbClr val="EC008C"/>
                </a:solidFill>
              </a:rPr>
              <a:t>Identifică minciuna</a:t>
            </a:r>
            <a:endParaRPr lang="en-GB" sz="1900" b="1" dirty="0">
              <a:solidFill>
                <a:srgbClr val="EC008C"/>
              </a:solidFill>
            </a:endParaRPr>
          </a:p>
          <a:p>
            <a:pPr>
              <a:spcBef>
                <a:spcPts val="400"/>
              </a:spcBef>
              <a:tabLst>
                <a:tab pos="628650" algn="l"/>
              </a:tabLst>
            </a:pPr>
            <a:r>
              <a:rPr lang="en-GB" sz="1900" b="1" dirty="0">
                <a:solidFill>
                  <a:srgbClr val="6D6F71"/>
                </a:solidFill>
              </a:rPr>
              <a:t>	</a:t>
            </a:r>
            <a:r>
              <a:rPr lang="ro-RO" sz="1900" b="1" dirty="0">
                <a:solidFill>
                  <a:srgbClr val="6D6F71"/>
                </a:solidFill>
              </a:rPr>
              <a:t>Ce efect a avut ea în viața ta?</a:t>
            </a:r>
            <a:endParaRPr lang="en-GB" sz="19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  <a:tabLst>
                <a:tab pos="628650" algn="l"/>
              </a:tabLst>
            </a:pPr>
            <a:r>
              <a:rPr lang="ro-RO" sz="1900" b="1" dirty="0">
                <a:solidFill>
                  <a:srgbClr val="EC008C"/>
                </a:solidFill>
              </a:rPr>
              <a:t>Găsește cât mai multe versete biblice care afirmă adevărul și notează-le.</a:t>
            </a:r>
            <a:endParaRPr lang="en-GB" sz="1900" b="1" dirty="0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  <a:tabLst>
                <a:tab pos="628650" algn="l"/>
              </a:tabLst>
            </a:pPr>
            <a:r>
              <a:rPr lang="ro-RO" sz="1900" b="1" dirty="0">
                <a:solidFill>
                  <a:srgbClr val="EC008C"/>
                </a:solidFill>
              </a:rPr>
              <a:t>Scrie o rugăciune/declarație</a:t>
            </a:r>
            <a:endParaRPr lang="en-GB" sz="1900" b="1" dirty="0">
              <a:solidFill>
                <a:srgbClr val="EC008C"/>
              </a:solidFill>
            </a:endParaRPr>
          </a:p>
          <a:p>
            <a:pPr>
              <a:spcBef>
                <a:spcPts val="400"/>
              </a:spcBef>
              <a:tabLst>
                <a:tab pos="628650" algn="l"/>
              </a:tabLst>
            </a:pPr>
            <a:r>
              <a:rPr lang="en-GB" sz="1900" b="1" dirty="0">
                <a:solidFill>
                  <a:srgbClr val="6D6F71"/>
                </a:solidFill>
              </a:rPr>
              <a:t>	</a:t>
            </a:r>
            <a:r>
              <a:rPr lang="ro-RO" sz="1900" b="1" dirty="0">
                <a:solidFill>
                  <a:srgbClr val="6D6F71"/>
                </a:solidFill>
              </a:rPr>
              <a:t>Mă lepăd de minciuna că</a:t>
            </a:r>
            <a:r>
              <a:rPr lang="en-GB" sz="1900" b="1" dirty="0">
                <a:solidFill>
                  <a:srgbClr val="6D6F71"/>
                </a:solidFill>
              </a:rPr>
              <a:t>…</a:t>
            </a:r>
          </a:p>
          <a:p>
            <a:pPr>
              <a:spcBef>
                <a:spcPts val="400"/>
              </a:spcBef>
              <a:tabLst>
                <a:tab pos="628650" algn="l"/>
              </a:tabLst>
            </a:pPr>
            <a:r>
              <a:rPr lang="en-GB" sz="1900" b="1" dirty="0">
                <a:solidFill>
                  <a:srgbClr val="6D6F71"/>
                </a:solidFill>
              </a:rPr>
              <a:t>	</a:t>
            </a:r>
            <a:r>
              <a:rPr lang="ro-RO" sz="1900" b="1" dirty="0">
                <a:solidFill>
                  <a:srgbClr val="6D6F71"/>
                </a:solidFill>
              </a:rPr>
              <a:t>Proclam adevărul că</a:t>
            </a:r>
            <a:r>
              <a:rPr lang="en-GB" sz="1900" b="1" dirty="0">
                <a:solidFill>
                  <a:srgbClr val="6D6F71"/>
                </a:solidFill>
              </a:rPr>
              <a:t>…</a:t>
            </a:r>
          </a:p>
          <a:p>
            <a:pPr>
              <a:spcBef>
                <a:spcPct val="75000"/>
              </a:spcBef>
              <a:tabLst>
                <a:tab pos="628650" algn="l"/>
              </a:tabLst>
            </a:pPr>
            <a:r>
              <a:rPr lang="ro-RO" sz="1900" b="1" dirty="0">
                <a:solidFill>
                  <a:srgbClr val="EC008C"/>
                </a:solidFill>
              </a:rPr>
              <a:t>Citește versetele biblice și rostește rugăciunea/declarația în fiecare zi timp de 40 de zile.</a:t>
            </a:r>
            <a:endParaRPr lang="en-GB" sz="1900" b="1" dirty="0">
              <a:solidFill>
                <a:srgbClr val="EC008C"/>
              </a:solidFill>
            </a:endParaRPr>
          </a:p>
        </p:txBody>
      </p:sp>
      <p:sp>
        <p:nvSpPr>
          <p:cNvPr id="13316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10 | </a:t>
            </a:r>
            <a:r>
              <a:rPr lang="ro-RO" sz="1100" b="1">
                <a:solidFill>
                  <a:schemeClr val="bg1"/>
                </a:solidFill>
              </a:rPr>
              <a:t>UMBLAREA ZILNICĂ ÎN LIBERTATE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2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2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2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2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2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3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16088" y="742950"/>
            <a:ext cx="5784850" cy="40433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14339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10 | </a:t>
            </a:r>
            <a:r>
              <a:rPr lang="ro-RO" sz="1100" b="1">
                <a:solidFill>
                  <a:schemeClr val="bg1"/>
                </a:solidFill>
              </a:rPr>
              <a:t>UMBLAREA ZILNICĂ ÎN LIBERTATE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6" descr="38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 l="224"/>
          <a:stretch>
            <a:fillRect/>
          </a:stretch>
        </p:blipFill>
        <p:spPr bwMode="auto">
          <a:xfrm>
            <a:off x="1728788" y="742950"/>
            <a:ext cx="5772150" cy="40433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15363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10 | </a:t>
            </a:r>
            <a:r>
              <a:rPr lang="ro-RO" sz="1100" b="1">
                <a:solidFill>
                  <a:schemeClr val="bg1"/>
                </a:solidFill>
              </a:rPr>
              <a:t>UMBLAREA ZILNICĂ ÎN LIBERTATE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39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16088" y="742950"/>
            <a:ext cx="5784850" cy="404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10 | </a:t>
            </a:r>
            <a:r>
              <a:rPr lang="ro-RO" sz="1100" b="1">
                <a:solidFill>
                  <a:schemeClr val="bg1"/>
                </a:solidFill>
              </a:rPr>
              <a:t>UMBLAREA ZILNICĂ ÎN LIBERTATE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4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31963" y="742950"/>
            <a:ext cx="5911850" cy="404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10 | </a:t>
            </a:r>
            <a:r>
              <a:rPr lang="ro-RO" sz="1100" b="1">
                <a:solidFill>
                  <a:schemeClr val="bg1"/>
                </a:solidFill>
              </a:rPr>
              <a:t>UMBLAREA ZILNICĂ ÎN LIBERTATE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Box 2"/>
          <p:cNvSpPr txBox="1">
            <a:spLocks noChangeArrowheads="1"/>
          </p:cNvSpPr>
          <p:nvPr/>
        </p:nvSpPr>
        <p:spPr bwMode="auto">
          <a:xfrm>
            <a:off x="539750" y="879475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Pauză de meditare </a:t>
            </a:r>
            <a:r>
              <a:rPr lang="en-GB" sz="3000" b="1">
                <a:solidFill>
                  <a:srgbClr val="00AEEF"/>
                </a:solidFill>
              </a:rPr>
              <a:t>2</a:t>
            </a:r>
          </a:p>
        </p:txBody>
      </p:sp>
      <p:sp>
        <p:nvSpPr>
          <p:cNvPr id="18435" name="Rectangle 1"/>
          <p:cNvSpPr>
            <a:spLocks noChangeArrowheads="1"/>
          </p:cNvSpPr>
          <p:nvPr/>
        </p:nvSpPr>
        <p:spPr bwMode="auto">
          <a:xfrm>
            <a:off x="539750" y="1643063"/>
            <a:ext cx="8424863" cy="337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75000"/>
              </a:spcBef>
              <a:tabLst>
                <a:tab pos="628650" algn="l"/>
              </a:tabLst>
            </a:pPr>
            <a:r>
              <a:rPr lang="ro-RO" sz="2000" b="1">
                <a:solidFill>
                  <a:srgbClr val="EC008C"/>
                </a:solidFill>
              </a:rPr>
              <a:t>Puteți identifica o minciună pe care ați crezut-o? Poate câteva v-au devenit evidente atunci când ați trecut prin </a:t>
            </a:r>
            <a:r>
              <a:rPr lang="ro-RO" sz="2000" b="1" i="1">
                <a:solidFill>
                  <a:srgbClr val="EC008C"/>
                </a:solidFill>
              </a:rPr>
              <a:t>Pașii spre libertate în Cristos </a:t>
            </a:r>
            <a:r>
              <a:rPr lang="ro-RO" sz="2000" b="1">
                <a:solidFill>
                  <a:srgbClr val="EC008C"/>
                </a:solidFill>
              </a:rPr>
              <a:t>– poate că a existat o temă de credință recurentă despre care știți că este o minciună, dar care încă pare adevărată, de exemplu: „Sunt un ratat”, „sunt neajutorat”, „sunt nevrednic”, „știu că funcționează la alții, dar în cazul meu nu va funcționa.”</a:t>
            </a:r>
            <a:endParaRPr lang="en-GB" sz="2000" b="1">
              <a:solidFill>
                <a:srgbClr val="EC008C"/>
              </a:solidFill>
            </a:endParaRPr>
          </a:p>
          <a:p>
            <a:pPr>
              <a:lnSpc>
                <a:spcPct val="90000"/>
              </a:lnSpc>
              <a:spcBef>
                <a:spcPct val="75000"/>
              </a:spcBef>
              <a:tabLst>
                <a:tab pos="628650" algn="l"/>
              </a:tabLst>
            </a:pPr>
            <a:r>
              <a:rPr lang="ro-RO" sz="2000" b="1">
                <a:solidFill>
                  <a:srgbClr val="EC008C"/>
                </a:solidFill>
              </a:rPr>
              <a:t>Notați minciuna și care a fost rezultatul ei specific în viața voastră. Apoi gândiți-vă la cel puțin două sau trei versete biblice care contrazic minciuna aceea. În cele din urmă, scrieți o declarație de tipul „mă lepăd de” și „proclam adevărul că”. Folosiți-o în fiecare zi timp de 6 săptămâni.</a:t>
            </a:r>
            <a:endParaRPr lang="en-GB" sz="2000" b="1">
              <a:solidFill>
                <a:srgbClr val="EC008C"/>
              </a:solidFill>
            </a:endParaRPr>
          </a:p>
        </p:txBody>
      </p:sp>
      <p:sp>
        <p:nvSpPr>
          <p:cNvPr id="18436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10 | </a:t>
            </a:r>
            <a:r>
              <a:rPr lang="ro-RO" sz="1100" b="1">
                <a:solidFill>
                  <a:schemeClr val="bg1"/>
                </a:solidFill>
              </a:rPr>
              <a:t>UMBLAREA ZILNICĂ ÎN LIBERTATE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6" descr="CheckMoney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25975" y="1801813"/>
            <a:ext cx="3546475" cy="312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TextBox 2"/>
          <p:cNvSpPr txBox="1">
            <a:spLocks noChangeArrowheads="1"/>
          </p:cNvSpPr>
          <p:nvPr/>
        </p:nvSpPr>
        <p:spPr bwMode="auto">
          <a:xfrm>
            <a:off x="539750" y="1009650"/>
            <a:ext cx="84248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Antrenează-te să deosebești binele de rău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19460" name="Rectangle 1"/>
          <p:cNvSpPr>
            <a:spLocks noChangeArrowheads="1"/>
          </p:cNvSpPr>
          <p:nvPr/>
        </p:nvSpPr>
        <p:spPr bwMode="auto">
          <a:xfrm>
            <a:off x="539750" y="1905000"/>
            <a:ext cx="3460750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Creștem în discernământ spiritual atunci când cunoaștem adevărul în mod intim.</a:t>
            </a:r>
            <a:endParaRPr lang="en-GB" sz="2200" b="1" dirty="0">
              <a:solidFill>
                <a:srgbClr val="EC008C"/>
              </a:solidFill>
            </a:endParaRPr>
          </a:p>
        </p:txBody>
      </p:sp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10 | </a:t>
            </a:r>
            <a:r>
              <a:rPr lang="ro-RO" sz="1100" b="1">
                <a:solidFill>
                  <a:schemeClr val="bg1"/>
                </a:solidFill>
              </a:rPr>
              <a:t>UMBLAREA ZILNICĂ ÎN LIBERTATE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Runner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86313" y="1928813"/>
            <a:ext cx="3951287" cy="243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TextBox 2"/>
          <p:cNvSpPr txBox="1">
            <a:spLocks noChangeArrowheads="1"/>
          </p:cNvSpPr>
          <p:nvPr/>
        </p:nvSpPr>
        <p:spPr bwMode="auto">
          <a:xfrm>
            <a:off x="539750" y="1017588"/>
            <a:ext cx="80645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Adoptă o perspectivă de lungă durată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20484" name="Rectangle 1"/>
          <p:cNvSpPr>
            <a:spLocks noChangeArrowheads="1"/>
          </p:cNvSpPr>
          <p:nvPr/>
        </p:nvSpPr>
        <p:spPr bwMode="auto">
          <a:xfrm>
            <a:off x="539750" y="1912938"/>
            <a:ext cx="3817938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sz="2200" b="1">
                <a:solidFill>
                  <a:srgbClr val="EC008C"/>
                </a:solidFill>
              </a:rPr>
              <a:t>„Uitând ce este în urma mea și aruncându-mă spre ce este înainte, alerg spre țintă, pentru premiul chemării cerești a lui Dumnezeu, în Cristos Isus.”</a:t>
            </a:r>
            <a:endParaRPr lang="ro-RO" sz="1600" b="1">
              <a:solidFill>
                <a:srgbClr val="EC008C"/>
              </a:solidFill>
            </a:endParaRPr>
          </a:p>
          <a:p>
            <a:pPr algn="r"/>
            <a:r>
              <a:rPr lang="ro-RO" sz="1600" b="1">
                <a:solidFill>
                  <a:srgbClr val="EC008C"/>
                </a:solidFill>
              </a:rPr>
              <a:t>	</a:t>
            </a:r>
            <a:r>
              <a:rPr lang="vi-VN" sz="1600" b="1">
                <a:solidFill>
                  <a:srgbClr val="EC008C"/>
                </a:solidFill>
              </a:rPr>
              <a:t> </a:t>
            </a:r>
            <a:r>
              <a:rPr lang="en-GB" sz="1600" b="1">
                <a:solidFill>
                  <a:srgbClr val="6D6F71"/>
                </a:solidFill>
              </a:rPr>
              <a:t>(</a:t>
            </a:r>
            <a:r>
              <a:rPr lang="ro-RO" sz="1600" b="1">
                <a:solidFill>
                  <a:srgbClr val="6D6F71"/>
                </a:solidFill>
              </a:rPr>
              <a:t>Filipeni </a:t>
            </a:r>
            <a:r>
              <a:rPr lang="en-GB" sz="1600" b="1">
                <a:solidFill>
                  <a:srgbClr val="6D6F71"/>
                </a:solidFill>
              </a:rPr>
              <a:t>3: 13b-14)</a:t>
            </a:r>
          </a:p>
        </p:txBody>
      </p:sp>
      <p:sp>
        <p:nvSpPr>
          <p:cNvPr id="20485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10 | </a:t>
            </a:r>
            <a:r>
              <a:rPr lang="ro-RO" sz="1100" b="1">
                <a:solidFill>
                  <a:schemeClr val="bg1"/>
                </a:solidFill>
              </a:rPr>
              <a:t>UMBLAREA ZILNICĂ ÎN LIBERTATE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2"/>
          <p:cNvSpPr txBox="1">
            <a:spLocks noChangeArrowheads="1"/>
          </p:cNvSpPr>
          <p:nvPr/>
        </p:nvSpPr>
        <p:spPr bwMode="auto">
          <a:xfrm>
            <a:off x="539750" y="1063625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Pași practici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19459" name="Rectangle 1"/>
          <p:cNvSpPr>
            <a:spLocks noChangeArrowheads="1"/>
          </p:cNvSpPr>
          <p:nvPr/>
        </p:nvSpPr>
        <p:spPr bwMode="auto">
          <a:xfrm>
            <a:off x="539750" y="1958975"/>
            <a:ext cx="8064500" cy="254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Folosește</a:t>
            </a:r>
            <a:r>
              <a:rPr lang="ro-RO" sz="2200" b="1">
                <a:solidFill>
                  <a:srgbClr val="6D6F71"/>
                </a:solidFill>
              </a:rPr>
              <a:t> materialul devoțional de 21 de zile </a:t>
            </a:r>
            <a:r>
              <a:rPr lang="ro-RO" sz="2200" b="1" i="1">
                <a:solidFill>
                  <a:srgbClr val="EC008C"/>
                </a:solidFill>
              </a:rPr>
              <a:t>Umblarea în libertate </a:t>
            </a:r>
            <a:endParaRPr lang="en-GB" sz="2200" b="1" i="1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Dă socoteală </a:t>
            </a:r>
            <a:r>
              <a:rPr lang="ro-RO" sz="2200" b="1">
                <a:solidFill>
                  <a:srgbClr val="6D6F71"/>
                </a:solidFill>
              </a:rPr>
              <a:t>cuiva</a:t>
            </a:r>
            <a:endParaRPr lang="en-GB" sz="2200" b="1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Caută ajutor </a:t>
            </a:r>
            <a:r>
              <a:rPr lang="ro-RO" sz="2200" b="1">
                <a:solidFill>
                  <a:srgbClr val="6D6F71"/>
                </a:solidFill>
              </a:rPr>
              <a:t>în procesul rezolvării de amintiri dureroase</a:t>
            </a:r>
            <a:endParaRPr lang="en-GB" sz="2200" b="1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Treci din nou </a:t>
            </a:r>
            <a:r>
              <a:rPr lang="ro-RO" sz="2200" b="1">
                <a:solidFill>
                  <a:srgbClr val="6D6F71"/>
                </a:solidFill>
              </a:rPr>
              <a:t>prin curs</a:t>
            </a:r>
            <a:endParaRPr lang="en-GB" sz="2200" b="1">
              <a:solidFill>
                <a:srgbClr val="6D6F71"/>
              </a:solidFill>
            </a:endParaRPr>
          </a:p>
        </p:txBody>
      </p:sp>
      <p:sp>
        <p:nvSpPr>
          <p:cNvPr id="21508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10 | </a:t>
            </a:r>
            <a:r>
              <a:rPr lang="ro-RO" sz="1100" b="1">
                <a:solidFill>
                  <a:schemeClr val="bg1"/>
                </a:solidFill>
              </a:rPr>
              <a:t>UMBLAREA ZILNICĂ ÎN LIBERTATE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2"/>
          <p:cNvSpPr txBox="1">
            <a:spLocks noChangeArrowheads="1"/>
          </p:cNvSpPr>
          <p:nvPr/>
        </p:nvSpPr>
        <p:spPr bwMode="auto">
          <a:xfrm>
            <a:off x="539750" y="1063625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Pauză de meditare </a:t>
            </a:r>
            <a:r>
              <a:rPr lang="en-GB" sz="3000" b="1">
                <a:solidFill>
                  <a:srgbClr val="00AEEF"/>
                </a:solidFill>
              </a:rPr>
              <a:t>3</a:t>
            </a:r>
          </a:p>
        </p:txBody>
      </p:sp>
      <p:sp>
        <p:nvSpPr>
          <p:cNvPr id="22531" name="Rectangle 1"/>
          <p:cNvSpPr>
            <a:spLocks noChangeArrowheads="1"/>
          </p:cNvSpPr>
          <p:nvPr/>
        </p:nvSpPr>
        <p:spPr bwMode="auto">
          <a:xfrm>
            <a:off x="539750" y="1958975"/>
            <a:ext cx="788987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Notați pașii practici pe care îi veți face pentru a vă păstra libertatea și pentru a continua să vă înnoiți mintea.</a:t>
            </a:r>
            <a:endParaRPr lang="en-GB" sz="2200" b="1" dirty="0">
              <a:solidFill>
                <a:srgbClr val="6D6F71"/>
              </a:solidFill>
            </a:endParaRPr>
          </a:p>
        </p:txBody>
      </p:sp>
      <p:sp>
        <p:nvSpPr>
          <p:cNvPr id="22532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10 | </a:t>
            </a:r>
            <a:r>
              <a:rPr lang="ro-RO" sz="1100" b="1">
                <a:solidFill>
                  <a:schemeClr val="bg1"/>
                </a:solidFill>
              </a:rPr>
              <a:t>UMBLAREA ZILNICĂ ÎN LIBERTATE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FREE!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46375" y="96838"/>
            <a:ext cx="3651250" cy="494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Rectangle 2"/>
          <p:cNvSpPr>
            <a:spLocks noChangeArrowheads="1"/>
          </p:cNvSpPr>
          <p:nvPr/>
        </p:nvSpPr>
        <p:spPr bwMode="auto">
          <a:xfrm>
            <a:off x="5357813" y="4714875"/>
            <a:ext cx="36433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o-RO" sz="1200" b="1">
                <a:solidFill>
                  <a:srgbClr val="6D6F71"/>
                </a:solidFill>
              </a:rPr>
              <a:t>Finalul prezentării</a:t>
            </a:r>
            <a:r>
              <a:rPr lang="en-GB" sz="1200" b="1">
                <a:solidFill>
                  <a:srgbClr val="6D6F71"/>
                </a:solidFill>
              </a:rPr>
              <a:t>, </a:t>
            </a:r>
            <a:r>
              <a:rPr lang="ro-RO" sz="1200" b="1">
                <a:solidFill>
                  <a:srgbClr val="6D6F71"/>
                </a:solidFill>
              </a:rPr>
              <a:t>apasă </a:t>
            </a:r>
            <a:r>
              <a:rPr lang="en-GB" sz="1200" b="1">
                <a:solidFill>
                  <a:srgbClr val="6D6F71"/>
                </a:solidFill>
              </a:rPr>
              <a:t>[esc] </a:t>
            </a:r>
            <a:r>
              <a:rPr lang="ro-RO" sz="1200" b="1">
                <a:solidFill>
                  <a:srgbClr val="6D6F71"/>
                </a:solidFill>
              </a:rPr>
              <a:t>pentru a ieși</a:t>
            </a:r>
            <a:endParaRPr lang="en-GB" sz="1200" b="1">
              <a:solidFill>
                <a:srgbClr val="6D6F71"/>
              </a:solidFill>
            </a:endParaRPr>
          </a:p>
        </p:txBody>
      </p:sp>
    </p:spTree>
  </p:cSld>
  <p:clrMapOvr>
    <a:masterClrMapping/>
  </p:clrMapOvr>
  <p:transition advClick="0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2866</TotalTime>
  <Words>1110</Words>
  <Application>Microsoft Office PowerPoint</Application>
  <PresentationFormat>On-screen Show (16:9)</PresentationFormat>
  <Paragraphs>126</Paragraphs>
  <Slides>22</Slides>
  <Notes>22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  <vt:variant>
        <vt:lpstr>Custom Shows</vt:lpstr>
      </vt:variant>
      <vt:variant>
        <vt:i4>1</vt:i4>
      </vt:variant>
    </vt:vector>
  </HeadingPairs>
  <TitlesOfParts>
    <vt:vector size="26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Dont_Pause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Walking in freedom every day</dc:title>
  <dc:creator>Freedom in Christ</dc:creator>
  <cp:lastModifiedBy>Office ZIZULA</cp:lastModifiedBy>
  <cp:revision>523</cp:revision>
  <dcterms:created xsi:type="dcterms:W3CDTF">2009-05-20T09:05:57Z</dcterms:created>
  <dcterms:modified xsi:type="dcterms:W3CDTF">2026-06-03T18:45:11Z</dcterms:modified>
</cp:coreProperties>
</file>