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8"/>
  </p:notesMasterIdLst>
  <p:sldIdLst>
    <p:sldId id="373" r:id="rId2"/>
    <p:sldId id="371" r:id="rId3"/>
    <p:sldId id="376" r:id="rId4"/>
    <p:sldId id="356" r:id="rId5"/>
    <p:sldId id="355" r:id="rId6"/>
    <p:sldId id="349" r:id="rId7"/>
    <p:sldId id="342" r:id="rId8"/>
    <p:sldId id="343" r:id="rId9"/>
    <p:sldId id="351" r:id="rId10"/>
    <p:sldId id="352" r:id="rId11"/>
    <p:sldId id="353" r:id="rId12"/>
    <p:sldId id="350" r:id="rId13"/>
    <p:sldId id="354" r:id="rId14"/>
    <p:sldId id="358" r:id="rId15"/>
    <p:sldId id="374" r:id="rId16"/>
    <p:sldId id="359" r:id="rId17"/>
    <p:sldId id="360" r:id="rId18"/>
    <p:sldId id="361" r:id="rId19"/>
    <p:sldId id="363" r:id="rId20"/>
    <p:sldId id="365" r:id="rId21"/>
    <p:sldId id="364" r:id="rId22"/>
    <p:sldId id="341" r:id="rId23"/>
    <p:sldId id="366" r:id="rId24"/>
    <p:sldId id="348" r:id="rId25"/>
    <p:sldId id="375" r:id="rId26"/>
    <p:sldId id="368" r:id="rId27"/>
  </p:sldIdLst>
  <p:sldSz cx="9144000" cy="5143500" type="screen16x9"/>
  <p:notesSz cx="6858000" cy="9144000"/>
  <p:custShowLst>
    <p:custShow name="Dont_Pause" id="0">
      <p:sldLst>
        <p:sld r:id="rId3"/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6"/>
        <p:sld r:id="rId17"/>
        <p:sld r:id="rId18"/>
        <p:sld r:id="rId19"/>
        <p:sld r:id="rId20"/>
        <p:sld r:id="rId22"/>
        <p:sld r:id="rId21"/>
        <p:sld r:id="rId23"/>
        <p:sld r:id="rId24"/>
        <p:sld r:id="rId25"/>
        <p:sld r:id="rId27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6D6F71"/>
    <a:srgbClr val="EC0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22" autoAdjust="0"/>
    <p:restoredTop sz="99821" autoAdjust="0"/>
  </p:normalViewPr>
  <p:slideViewPr>
    <p:cSldViewPr>
      <p:cViewPr varScale="1">
        <p:scale>
          <a:sx n="211" d="100"/>
          <a:sy n="211" d="100"/>
        </p:scale>
        <p:origin x="522" y="1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AAEC69B-5774-4EFC-B2E6-61D385E28C95}" type="datetimeFigureOut">
              <a:rPr lang="en-GB"/>
              <a:pPr>
                <a:defRPr/>
              </a:pPr>
              <a:t>03/06/2026</a:t>
            </a:fld>
            <a:endParaRPr lang="en-GB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22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E33AB6A-0B86-4363-B320-C8652F7E7DE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9700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B1438AA-B069-4773-A62F-D40726107984}" type="slidenum">
              <a:rPr lang="en-GB" sz="1200"/>
              <a:pPr algn="r"/>
              <a:t>1</a:t>
            </a:fld>
            <a:endParaRPr lang="en-GB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D62740-142B-4DFE-AD1E-8E27C3B5DD73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4015819-FD7D-4986-ABFF-314D9E88E0E1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258979-0227-4882-A6F6-8CE4B45BB48A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78A013-A6DB-4122-93F2-420C4643471E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C5B425-6F70-4721-869C-33DA0D2F42BE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81D1264-231C-4C89-8F5B-FCB669370A7F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636A3F-4341-4CC1-8089-64E20DE02156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4188CA-52CA-4943-A073-C3B8B5AB4DC4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473039-6429-43A1-A596-679BE03892E0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67602D-B021-4225-8874-630D5D4E87D8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135CF6-EA4F-494A-A2B3-24E6195CB433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9E5D18-88B2-413C-B21A-42FBCBA16BE2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FF96CF-726F-4135-AAB1-ADF764966869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D8E005-61B6-43D2-B18D-A66C043EEEDC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B52B33-60F1-4EBD-9137-1F21EDF4F4C4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B760D9-7D8B-4D8F-9758-F3038885DDED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89F59F-D8F5-42A0-9DD6-FBBDA9204E05}" type="slidenum">
              <a:rPr lang="en-GB" smtClean="0"/>
              <a:pPr/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E11398-42B9-4335-B9F7-B6E9E99E0E1A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41731F-5CAB-4397-A602-1947C96D628D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DD3590-DA85-4E5E-B9F8-B53AA4714908}" type="slidenum">
              <a:rPr lang="en-GB" smtClean="0"/>
              <a:pPr/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E47A5D-FE45-4ABB-9085-50E226B296A4}" type="slidenum">
              <a:rPr lang="en-GB" smtClean="0"/>
              <a:pPr/>
              <a:t>22</a:t>
            </a:fld>
            <a:endParaRPr lang="en-GB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1A6B48-55C6-462F-A321-9AD371F0445B}" type="slidenum">
              <a:rPr lang="en-GB" smtClean="0"/>
              <a:pPr/>
              <a:t>23</a:t>
            </a:fld>
            <a:endParaRPr lang="en-GB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48044B-D43E-4551-AFBC-EBE0EB267BFA}" type="slidenum">
              <a:rPr lang="en-GB" smtClean="0"/>
              <a:pPr/>
              <a:t>24</a:t>
            </a:fld>
            <a:endParaRPr lang="en-GB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E34058C-BA1A-48DB-A192-1A1A63D26DBA}" type="slidenum">
              <a:rPr lang="en-GB" smtClean="0"/>
              <a:pPr/>
              <a:t>25</a:t>
            </a:fld>
            <a:endParaRPr lang="en-GB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C40579-31CC-49F2-8D4E-D0FD5CBEAF64}" type="slidenum">
              <a:rPr lang="en-GB" smtClean="0"/>
              <a:pPr/>
              <a:t>26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328D2-BBAE-4176-80D8-78C6DAEA3EE7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A59FD-2DD9-4D79-AC14-2513E77836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3BA7E-E088-4003-BCA5-C6F53B055A76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7BBCA-4D1F-4067-8C7F-99E9DD6169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4858E-69BE-4BD3-9E00-9940B86699D5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4CB8D-28B6-4888-9C38-4427738A75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F6DB8-B2EC-4F9E-BEF2-16240DA771E7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231C1-C1B1-46FC-BB4F-374ABA9881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40529-0D8E-454E-AE34-52F5E55DAE48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3BA0D-4C18-40DD-950E-EEFF71D2A1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61F69-57E3-4D4F-960A-C711937DD4C2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168F6-DD20-4EE6-A88C-8950171C0D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68574-73CF-4D3C-A227-68E51AC1966C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DD5F4-8FAB-4C5C-869F-8DFC1263E9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037C9-0E54-4CBC-BE07-67366FAC198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412F2-0978-4D3B-AF35-C7A8AEF31F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EA7B8-843A-4682-B232-2FD43B17A0F5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6B96C-752D-4FBD-B8E8-E588891EFB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2ECEB-437C-4A22-94A7-CB454D2BEF6D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0B227-712B-40E1-B219-D41E3F313D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457DA-8DAA-4AFA-BA4A-3C1002BE4D9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B9E6A-2257-46C5-BD76-CA564255F8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ED8F70-377D-4344-9115-A566E2210C7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902135-E01C-458F-BF2F-012E736754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>
            <a:off x="1963738" y="3148013"/>
            <a:ext cx="521493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2200">
                <a:solidFill>
                  <a:schemeClr val="bg1"/>
                </a:solidFill>
              </a:rPr>
              <a:t>SESIUNEA </a:t>
            </a:r>
            <a:r>
              <a:rPr lang="en-GB" sz="2200">
                <a:solidFill>
                  <a:schemeClr val="bg1"/>
                </a:solidFill>
              </a:rPr>
              <a:t>13</a:t>
            </a:r>
            <a:endParaRPr lang="en-US" sz="2200">
              <a:solidFill>
                <a:schemeClr val="bg1"/>
              </a:solidFill>
            </a:endParaRPr>
          </a:p>
        </p:txBody>
      </p:sp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0" y="2284413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3200" b="1">
                <a:solidFill>
                  <a:schemeClr val="bg1"/>
                </a:solidFill>
              </a:rPr>
              <a:t>CUM SĂ RĂMÂI PE CALEA CEA DREAPTĂ</a:t>
            </a:r>
            <a:endParaRPr lang="en-GB" sz="3200" b="1">
              <a:solidFill>
                <a:schemeClr val="bg1"/>
              </a:solidFill>
            </a:endParaRPr>
          </a:p>
        </p:txBody>
      </p:sp>
      <p:sp>
        <p:nvSpPr>
          <p:cNvPr id="2052" name="Text Box 5"/>
          <p:cNvSpPr txBox="1">
            <a:spLocks noChangeArrowheads="1"/>
          </p:cNvSpPr>
          <p:nvPr/>
        </p:nvSpPr>
        <p:spPr bwMode="auto">
          <a:xfrm>
            <a:off x="0" y="0"/>
            <a:ext cx="8964613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rgbClr val="6D6F71"/>
              </a:solidFill>
            </a:endParaRPr>
          </a:p>
          <a:p>
            <a:pPr algn="r"/>
            <a:r>
              <a:rPr lang="en-US" sz="1100" b="1">
                <a:solidFill>
                  <a:srgbClr val="6D6F71"/>
                </a:solidFill>
              </a:rPr>
              <a:t>     </a:t>
            </a:r>
            <a:r>
              <a:rPr lang="ro-RO" sz="1100" b="1">
                <a:solidFill>
                  <a:srgbClr val="6D6F71"/>
                </a:solidFill>
              </a:rPr>
              <a:t>LIBERTATE ÎN CRISTOS </a:t>
            </a:r>
            <a:r>
              <a:rPr lang="en-US" sz="1100" b="1">
                <a:solidFill>
                  <a:srgbClr val="6D6F71"/>
                </a:solidFill>
              </a:rPr>
              <a:t>| </a:t>
            </a:r>
            <a:r>
              <a:rPr lang="ro-RO" sz="1100" b="1">
                <a:solidFill>
                  <a:srgbClr val="6D6F71"/>
                </a:solidFill>
              </a:rPr>
              <a:t>SESIUNEA </a:t>
            </a:r>
            <a:r>
              <a:rPr lang="en-US" sz="1100" b="1">
                <a:solidFill>
                  <a:srgbClr val="6D6F71"/>
                </a:solidFill>
              </a:rPr>
              <a:t>13 | </a:t>
            </a:r>
            <a:r>
              <a:rPr lang="ro-RO" sz="1100" b="1">
                <a:solidFill>
                  <a:srgbClr val="6D6F71"/>
                </a:solidFill>
              </a:rPr>
              <a:t>CUM SĂ RĂMÂI PE CALEA CEA DREAPTĂ</a:t>
            </a:r>
            <a:endParaRPr lang="en-US" sz="1100" b="1">
              <a:solidFill>
                <a:srgbClr val="6D6F71"/>
              </a:solidFill>
            </a:endParaRPr>
          </a:p>
          <a:p>
            <a:endParaRPr lang="en-GB" sz="1100" b="1">
              <a:solidFill>
                <a:srgbClr val="6D6F71"/>
              </a:solidFill>
            </a:endParaRPr>
          </a:p>
        </p:txBody>
      </p:sp>
      <p:sp>
        <p:nvSpPr>
          <p:cNvPr id="2053" name="Rectangle 2">
            <a:hlinkClick r:id="" action="ppaction://customshow?id=0"/>
          </p:cNvPr>
          <p:cNvSpPr>
            <a:spLocks noChangeArrowheads="1"/>
          </p:cNvSpPr>
          <p:nvPr/>
        </p:nvSpPr>
        <p:spPr bwMode="auto">
          <a:xfrm>
            <a:off x="5003800" y="4714875"/>
            <a:ext cx="39973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Clic aici pentru vizualizare fără „Pauză de meditare”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Alex White\SESSIONS(1,2,3)\Coffi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1563" y="1181100"/>
            <a:ext cx="7000875" cy="375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2"/>
          <p:cNvSpPr txBox="1">
            <a:spLocks noChangeArrowheads="1"/>
          </p:cNvSpPr>
          <p:nvPr/>
        </p:nvSpPr>
        <p:spPr bwMode="auto">
          <a:xfrm>
            <a:off x="539750" y="105727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Pentru mine a trăi este...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4099" name="Rectangle 1"/>
          <p:cNvSpPr>
            <a:spLocks noChangeArrowheads="1"/>
          </p:cNvSpPr>
          <p:nvPr/>
        </p:nvSpPr>
        <p:spPr bwMode="auto">
          <a:xfrm>
            <a:off x="539750" y="1708150"/>
            <a:ext cx="8280400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es-ES" sz="2200" b="1" dirty="0">
                <a:solidFill>
                  <a:srgbClr val="EC008C"/>
                </a:solidFill>
              </a:rPr>
              <a:t>„</a:t>
            </a:r>
            <a:r>
              <a:rPr lang="es-ES" sz="2200" b="1" dirty="0" err="1">
                <a:solidFill>
                  <a:srgbClr val="EC008C"/>
                </a:solidFill>
              </a:rPr>
              <a:t>Pentru</a:t>
            </a:r>
            <a:r>
              <a:rPr lang="es-ES" sz="2200" b="1" dirty="0">
                <a:solidFill>
                  <a:srgbClr val="EC008C"/>
                </a:solidFill>
              </a:rPr>
              <a:t> mine a </a:t>
            </a:r>
            <a:r>
              <a:rPr lang="es-ES" sz="2200" b="1" dirty="0" err="1">
                <a:solidFill>
                  <a:srgbClr val="EC008C"/>
                </a:solidFill>
              </a:rPr>
              <a:t>trăi</a:t>
            </a:r>
            <a:r>
              <a:rPr lang="es-ES" sz="2200" b="1" dirty="0">
                <a:solidFill>
                  <a:srgbClr val="EC008C"/>
                </a:solidFill>
              </a:rPr>
              <a:t> este </a:t>
            </a:r>
            <a:r>
              <a:rPr lang="es-ES" sz="2200" b="1" dirty="0" err="1">
                <a:solidFill>
                  <a:srgbClr val="EC008C"/>
                </a:solidFill>
              </a:rPr>
              <a:t>Cristos</a:t>
            </a:r>
            <a:r>
              <a:rPr lang="es-ES" sz="2200" b="1" dirty="0">
                <a:solidFill>
                  <a:srgbClr val="EC008C"/>
                </a:solidFill>
              </a:rPr>
              <a:t>, </a:t>
            </a:r>
            <a:r>
              <a:rPr lang="es-ES" sz="2200" b="1" dirty="0" err="1">
                <a:solidFill>
                  <a:srgbClr val="EC008C"/>
                </a:solidFill>
              </a:rPr>
              <a:t>iar</a:t>
            </a:r>
            <a:r>
              <a:rPr lang="es-ES" sz="2200" b="1" dirty="0">
                <a:solidFill>
                  <a:srgbClr val="EC008C"/>
                </a:solidFill>
              </a:rPr>
              <a:t> a </a:t>
            </a:r>
            <a:r>
              <a:rPr lang="es-ES" sz="2200" b="1" dirty="0" err="1">
                <a:solidFill>
                  <a:srgbClr val="EC008C"/>
                </a:solidFill>
              </a:rPr>
              <a:t>muri</a:t>
            </a:r>
            <a:r>
              <a:rPr lang="es-ES" sz="2200" b="1" dirty="0">
                <a:solidFill>
                  <a:srgbClr val="EC008C"/>
                </a:solidFill>
              </a:rPr>
              <a:t> este un </a:t>
            </a:r>
            <a:r>
              <a:rPr lang="es-ES" sz="2200" b="1" dirty="0" err="1">
                <a:solidFill>
                  <a:srgbClr val="EC008C"/>
                </a:solidFill>
              </a:rPr>
              <a:t>câștig</a:t>
            </a:r>
            <a:r>
              <a:rPr lang="es-ES" sz="2200" b="1" dirty="0">
                <a:solidFill>
                  <a:srgbClr val="EC008C"/>
                </a:solidFill>
              </a:rPr>
              <a:t>.”</a:t>
            </a:r>
            <a:r>
              <a:rPr lang="ro-RO" sz="1600" b="1" dirty="0">
                <a:solidFill>
                  <a:srgbClr val="EC008C"/>
                </a:solidFill>
              </a:rPr>
              <a:t>							</a:t>
            </a:r>
            <a:r>
              <a:rPr lang="en-GB" sz="1600" b="1" dirty="0">
                <a:solidFill>
                  <a:srgbClr val="6D6F71"/>
                </a:solidFill>
              </a:rPr>
              <a:t>(</a:t>
            </a:r>
            <a:r>
              <a:rPr lang="ro-RO" sz="1600" b="1" dirty="0">
                <a:solidFill>
                  <a:srgbClr val="6D6F71"/>
                </a:solidFill>
              </a:rPr>
              <a:t>Filipeni </a:t>
            </a:r>
            <a:r>
              <a:rPr lang="en-GB" sz="1600" b="1" dirty="0">
                <a:solidFill>
                  <a:srgbClr val="6D6F71"/>
                </a:solidFill>
              </a:rPr>
              <a:t>1:21)</a:t>
            </a:r>
            <a:r>
              <a:rPr lang="en-GB" sz="2200" b="1" dirty="0">
                <a:solidFill>
                  <a:srgbClr val="EC008C"/>
                </a:solidFill>
              </a:rPr>
              <a:t> </a:t>
            </a: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Pentru mine a trăi este </a:t>
            </a:r>
            <a:r>
              <a:rPr lang="ro-RO" sz="2200" b="1" dirty="0">
                <a:solidFill>
                  <a:srgbClr val="00AEEF"/>
                </a:solidFill>
              </a:rPr>
              <a:t>cariera </a:t>
            </a:r>
            <a:r>
              <a:rPr lang="ro-RO" sz="2200" b="1" dirty="0">
                <a:solidFill>
                  <a:srgbClr val="EC008C"/>
                </a:solidFill>
              </a:rPr>
              <a:t>mea </a:t>
            </a:r>
            <a:r>
              <a:rPr lang="en-GB" sz="2200" b="1" dirty="0">
                <a:solidFill>
                  <a:srgbClr val="EC008C"/>
                </a:solidFill>
              </a:rPr>
              <a:t>– </a:t>
            </a:r>
            <a:r>
              <a:rPr lang="ro-RO" sz="2200" b="1" dirty="0">
                <a:solidFill>
                  <a:srgbClr val="EC008C"/>
                </a:solidFill>
              </a:rPr>
              <a:t>a muri este o </a:t>
            </a:r>
            <a:r>
              <a:rPr lang="ro-RO" sz="2200" b="1" dirty="0">
                <a:solidFill>
                  <a:srgbClr val="00AEEF"/>
                </a:solidFill>
              </a:rPr>
              <a:t>pierdere.</a:t>
            </a:r>
            <a:endParaRPr lang="en-GB" sz="2200" b="1" dirty="0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Pentru mine a trăi este </a:t>
            </a:r>
            <a:r>
              <a:rPr lang="ro-RO" sz="2200" b="1" dirty="0">
                <a:solidFill>
                  <a:srgbClr val="00AEEF"/>
                </a:solidFill>
              </a:rPr>
              <a:t>familia </a:t>
            </a:r>
            <a:r>
              <a:rPr lang="ro-RO" sz="2200" b="1" dirty="0">
                <a:solidFill>
                  <a:srgbClr val="EC008C"/>
                </a:solidFill>
              </a:rPr>
              <a:t>mea </a:t>
            </a:r>
            <a:r>
              <a:rPr lang="en-GB" sz="2200" b="1" dirty="0">
                <a:solidFill>
                  <a:srgbClr val="EC008C"/>
                </a:solidFill>
              </a:rPr>
              <a:t>– </a:t>
            </a:r>
            <a:r>
              <a:rPr lang="ro-RO" sz="2200" b="1" dirty="0">
                <a:solidFill>
                  <a:srgbClr val="EC008C"/>
                </a:solidFill>
              </a:rPr>
              <a:t>a muri este o </a:t>
            </a:r>
            <a:r>
              <a:rPr lang="ro-RO" sz="2200" b="1" dirty="0">
                <a:solidFill>
                  <a:srgbClr val="00AEEF"/>
                </a:solidFill>
              </a:rPr>
              <a:t>pierdere.</a:t>
            </a:r>
            <a:endParaRPr lang="en-GB" sz="2200" b="1" dirty="0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Pentru mine a trăi este </a:t>
            </a:r>
            <a:r>
              <a:rPr lang="ro-RO" sz="2200" b="1" dirty="0">
                <a:solidFill>
                  <a:srgbClr val="00AEEF"/>
                </a:solidFill>
              </a:rPr>
              <a:t>lucrarea </a:t>
            </a:r>
            <a:r>
              <a:rPr lang="en-GB" sz="2200" b="1" dirty="0">
                <a:solidFill>
                  <a:srgbClr val="EC008C"/>
                </a:solidFill>
              </a:rPr>
              <a:t>– </a:t>
            </a:r>
            <a:r>
              <a:rPr lang="ro-RO" sz="2200" b="1" dirty="0">
                <a:solidFill>
                  <a:srgbClr val="EC008C"/>
                </a:solidFill>
              </a:rPr>
              <a:t>a muri este o </a:t>
            </a:r>
            <a:r>
              <a:rPr lang="ro-RO" sz="2200" b="1" dirty="0">
                <a:solidFill>
                  <a:srgbClr val="00AEEF"/>
                </a:solidFill>
              </a:rPr>
              <a:t>pierdere.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41438" y="857250"/>
            <a:ext cx="6461125" cy="414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81213" y="839788"/>
            <a:ext cx="4981575" cy="408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2"/>
          <p:cNvSpPr txBox="1">
            <a:spLocks noChangeArrowheads="1"/>
          </p:cNvSpPr>
          <p:nvPr/>
        </p:nvSpPr>
        <p:spPr bwMode="auto">
          <a:xfrm>
            <a:off x="539750" y="106362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Ce cred eu cu adevărat?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7171" name="Rectangle 1"/>
          <p:cNvSpPr>
            <a:spLocks noChangeArrowheads="1"/>
          </p:cNvSpPr>
          <p:nvPr/>
        </p:nvSpPr>
        <p:spPr bwMode="auto">
          <a:xfrm>
            <a:off x="539750" y="1958975"/>
            <a:ext cx="7848600" cy="220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Cât de satisfăcut, de plin de succes și de fericit sunt?</a:t>
            </a:r>
            <a:endParaRPr lang="en-GB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Aș fi</a:t>
            </a:r>
            <a:r>
              <a:rPr lang="en-GB" sz="2200" b="1">
                <a:solidFill>
                  <a:srgbClr val="EC008C"/>
                </a:solidFill>
              </a:rPr>
              <a:t> </a:t>
            </a:r>
            <a:r>
              <a:rPr lang="ro-RO" sz="2200" b="1">
                <a:solidFill>
                  <a:srgbClr val="6D6F71"/>
                </a:solidFill>
              </a:rPr>
              <a:t>mai satisfăcut dacă</a:t>
            </a:r>
            <a:r>
              <a:rPr lang="en-GB" sz="2200" b="1">
                <a:solidFill>
                  <a:srgbClr val="6D6F71"/>
                </a:solidFill>
              </a:rPr>
              <a:t>...</a:t>
            </a: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Aș avea </a:t>
            </a:r>
            <a:r>
              <a:rPr lang="ro-RO" sz="2200" b="1">
                <a:solidFill>
                  <a:srgbClr val="6D6F71"/>
                </a:solidFill>
              </a:rPr>
              <a:t>mai mult succes dacă</a:t>
            </a:r>
            <a:r>
              <a:rPr lang="en-GB" sz="2200" b="1">
                <a:solidFill>
                  <a:srgbClr val="6D6F71"/>
                </a:solidFill>
              </a:rPr>
              <a:t>...</a:t>
            </a: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Aș fi </a:t>
            </a:r>
            <a:r>
              <a:rPr lang="ro-RO" sz="2200" b="1">
                <a:solidFill>
                  <a:srgbClr val="6D6F71"/>
                </a:solidFill>
              </a:rPr>
              <a:t>mai fericit dacă</a:t>
            </a:r>
            <a:r>
              <a:rPr lang="en-GB" sz="2200" b="1">
                <a:solidFill>
                  <a:srgbClr val="6D6F71"/>
                </a:solidFill>
              </a:rPr>
              <a:t>...</a:t>
            </a: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539750" y="1911350"/>
            <a:ext cx="324643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3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Succesul vine din a avea țelurile corecte.</a:t>
            </a:r>
            <a:endParaRPr lang="en-US" sz="2200" b="1" dirty="0">
              <a:solidFill>
                <a:srgbClr val="EC008C"/>
              </a:solidFill>
            </a:endParaRPr>
          </a:p>
        </p:txBody>
      </p:sp>
      <p:pic>
        <p:nvPicPr>
          <p:cNvPr id="8195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6188" y="1635125"/>
            <a:ext cx="4994275" cy="314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Box 2"/>
          <p:cNvSpPr txBox="1">
            <a:spLocks noChangeArrowheads="1"/>
          </p:cNvSpPr>
          <p:nvPr/>
        </p:nvSpPr>
        <p:spPr bwMode="auto">
          <a:xfrm>
            <a:off x="539750" y="1052513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Succes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/>
          <p:cNvSpPr txBox="1">
            <a:spLocks noChangeArrowheads="1"/>
          </p:cNvSpPr>
          <p:nvPr/>
        </p:nvSpPr>
        <p:spPr bwMode="auto">
          <a:xfrm>
            <a:off x="539750" y="1052513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3000" b="1">
                <a:solidFill>
                  <a:srgbClr val="00AEEF"/>
                </a:solidFill>
              </a:rPr>
              <a:t>Succes</a:t>
            </a:r>
          </a:p>
        </p:txBody>
      </p:sp>
      <p:sp>
        <p:nvSpPr>
          <p:cNvPr id="9219" name="Rectangle 1"/>
          <p:cNvSpPr>
            <a:spLocks noChangeArrowheads="1"/>
          </p:cNvSpPr>
          <p:nvPr/>
        </p:nvSpPr>
        <p:spPr bwMode="auto">
          <a:xfrm>
            <a:off x="539750" y="2054225"/>
            <a:ext cx="338455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3000"/>
              </a:spcBef>
            </a:pPr>
            <a:r>
              <a:rPr lang="vi-VN" sz="2200" b="1" dirty="0">
                <a:solidFill>
                  <a:srgbClr val="EC008C"/>
                </a:solidFill>
              </a:rPr>
              <a:t>Succesul înseamnă să acceptăm țelurile lui Dumnezeu pentru viața noastră și, prin harul Lui, să devenim ceea ce ne-a chemat El să fim</a:t>
            </a:r>
            <a:r>
              <a:rPr lang="ro-RO" sz="2200" b="1" dirty="0">
                <a:solidFill>
                  <a:srgbClr val="EC008C"/>
                </a:solidFill>
              </a:rPr>
              <a:t>.</a:t>
            </a:r>
            <a:endParaRPr lang="vi-VN" sz="2200" b="1" dirty="0">
              <a:solidFill>
                <a:srgbClr val="EC008C"/>
              </a:solidFill>
            </a:endParaRPr>
          </a:p>
        </p:txBody>
      </p:sp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75" y="1500188"/>
            <a:ext cx="5208588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2"/>
          <p:cNvSpPr txBox="1">
            <a:spLocks noChangeArrowheads="1"/>
          </p:cNvSpPr>
          <p:nvPr/>
        </p:nvSpPr>
        <p:spPr bwMode="auto">
          <a:xfrm>
            <a:off x="539750" y="105727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Semnificație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539750" y="1952625"/>
            <a:ext cx="33845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Semnificația vine din folosirea adecvată a timpului.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500" y="1071563"/>
            <a:ext cx="4838700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539750" y="1911350"/>
            <a:ext cx="3240088" cy="271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Ceea ce este uitat în timp este de mică semnificație.</a:t>
            </a:r>
            <a:endParaRPr lang="en-GB" sz="2200" b="1" dirty="0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Ceea ce este amintit pentru veșnicie are cea mai mare semnificație.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500" y="1071563"/>
            <a:ext cx="4838700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Box 2"/>
          <p:cNvSpPr txBox="1">
            <a:spLocks noChangeArrowheads="1"/>
          </p:cNvSpPr>
          <p:nvPr/>
        </p:nvSpPr>
        <p:spPr bwMode="auto">
          <a:xfrm>
            <a:off x="539750" y="105727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Semnificație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1269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2"/>
          <p:cNvSpPr txBox="1">
            <a:spLocks noChangeArrowheads="1"/>
          </p:cNvSpPr>
          <p:nvPr/>
        </p:nvSpPr>
        <p:spPr bwMode="auto">
          <a:xfrm>
            <a:off x="539750" y="105727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Împlinire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2291" name="Rectangle 1"/>
          <p:cNvSpPr>
            <a:spLocks noChangeArrowheads="1"/>
          </p:cNvSpPr>
          <p:nvPr/>
        </p:nvSpPr>
        <p:spPr bwMode="auto">
          <a:xfrm>
            <a:off x="539750" y="1952625"/>
            <a:ext cx="36004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Împlinirea vine din slujirea altora.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pic>
        <p:nvPicPr>
          <p:cNvPr id="12292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19538" y="1214438"/>
            <a:ext cx="4752975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2"/>
          <p:cNvSpPr txBox="1">
            <a:spLocks noChangeArrowheads="1"/>
          </p:cNvSpPr>
          <p:nvPr/>
        </p:nvSpPr>
        <p:spPr bwMode="auto">
          <a:xfrm>
            <a:off x="539750" y="1052513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Împlinire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3315" name="Rectangle 1"/>
          <p:cNvSpPr>
            <a:spLocks noChangeArrowheads="1"/>
          </p:cNvSpPr>
          <p:nvPr/>
        </p:nvSpPr>
        <p:spPr bwMode="auto">
          <a:xfrm>
            <a:off x="539750" y="1947863"/>
            <a:ext cx="3384550" cy="246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vi-VN" sz="2200" b="1" dirty="0">
                <a:solidFill>
                  <a:srgbClr val="EC008C"/>
                </a:solidFill>
              </a:rPr>
              <a:t>Împlinirea înseamnă să ne descoperim unicitatea în Cristos și să ne folosim darurile pentru zidirea altora și pentru glorificarea Domnului</a:t>
            </a:r>
            <a:r>
              <a:rPr lang="ro-RO" sz="2200" b="1" dirty="0">
                <a:solidFill>
                  <a:srgbClr val="EC008C"/>
                </a:solidFill>
              </a:rPr>
              <a:t>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19538" y="1214438"/>
            <a:ext cx="4752975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2"/>
          <p:cNvSpPr txBox="1">
            <a:spLocks noChangeArrowheads="1"/>
          </p:cNvSpPr>
          <p:nvPr/>
        </p:nvSpPr>
        <p:spPr bwMode="auto">
          <a:xfrm>
            <a:off x="539750" y="105727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Satisfacție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4339" name="Rectangle 1"/>
          <p:cNvSpPr>
            <a:spLocks noChangeArrowheads="1"/>
          </p:cNvSpPr>
          <p:nvPr/>
        </p:nvSpPr>
        <p:spPr bwMode="auto">
          <a:xfrm>
            <a:off x="539750" y="1952625"/>
            <a:ext cx="331787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Satisfacția vine din trăirea unei vieți de calitate.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pic>
        <p:nvPicPr>
          <p:cNvPr id="14340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500" y="1714500"/>
            <a:ext cx="4567238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2"/>
          <p:cNvSpPr txBox="1">
            <a:spLocks noChangeArrowheads="1"/>
          </p:cNvSpPr>
          <p:nvPr/>
        </p:nvSpPr>
        <p:spPr bwMode="auto">
          <a:xfrm>
            <a:off x="539750" y="1052513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Satisfacție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5363" name="Rectangle 1"/>
          <p:cNvSpPr>
            <a:spLocks noChangeArrowheads="1"/>
          </p:cNvSpPr>
          <p:nvPr/>
        </p:nvSpPr>
        <p:spPr bwMode="auto">
          <a:xfrm>
            <a:off x="539750" y="1947863"/>
            <a:ext cx="3389313" cy="246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vi-VN" sz="2200" b="1" dirty="0">
                <a:solidFill>
                  <a:srgbClr val="EC008C"/>
                </a:solidFill>
              </a:rPr>
              <a:t>Satisfacția înseamnă trăire în neprihănire și încercarea de a crește nivelul de calitate al relațiilor noastre și al lucrurilor pe care le facem</a:t>
            </a:r>
            <a:r>
              <a:rPr lang="ro-RO" sz="2200" b="1" dirty="0">
                <a:solidFill>
                  <a:srgbClr val="EC008C"/>
                </a:solidFill>
              </a:rPr>
              <a:t>.</a:t>
            </a:r>
            <a:endParaRPr lang="vi-VN" sz="2200" b="1" dirty="0">
              <a:solidFill>
                <a:srgbClr val="EC008C"/>
              </a:solidFill>
            </a:endParaRPr>
          </a:p>
        </p:txBody>
      </p:sp>
      <p:pic>
        <p:nvPicPr>
          <p:cNvPr id="15364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500" y="1714500"/>
            <a:ext cx="4567238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2"/>
          <p:cNvSpPr txBox="1">
            <a:spLocks noChangeArrowheads="1"/>
          </p:cNvSpPr>
          <p:nvPr/>
        </p:nvSpPr>
        <p:spPr bwMode="auto">
          <a:xfrm>
            <a:off x="539750" y="87947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1</a:t>
            </a:r>
          </a:p>
        </p:txBody>
      </p:sp>
      <p:sp>
        <p:nvSpPr>
          <p:cNvPr id="16387" name="Rectangle 1"/>
          <p:cNvSpPr>
            <a:spLocks noChangeArrowheads="1"/>
          </p:cNvSpPr>
          <p:nvPr/>
        </p:nvSpPr>
        <p:spPr bwMode="auto">
          <a:xfrm>
            <a:off x="539750" y="1643063"/>
            <a:ext cx="7961313" cy="335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5000"/>
              </a:lnSpc>
              <a:spcBef>
                <a:spcPts val="1800"/>
              </a:spcBef>
            </a:pPr>
            <a:r>
              <a:rPr lang="ro-RO" sz="2000" b="1">
                <a:solidFill>
                  <a:srgbClr val="EC008C"/>
                </a:solidFill>
              </a:rPr>
              <a:t>Ce anume a ieșit în evidență pentru voi din ceea ce tocmai ați auzit? De ce?</a:t>
            </a:r>
            <a:endParaRPr lang="en-GB" sz="2000" b="1">
              <a:solidFill>
                <a:srgbClr val="EC008C"/>
              </a:solidFill>
            </a:endParaRPr>
          </a:p>
          <a:p>
            <a:pPr>
              <a:lnSpc>
                <a:spcPct val="95000"/>
              </a:lnSpc>
              <a:spcBef>
                <a:spcPts val="1800"/>
              </a:spcBef>
            </a:pPr>
            <a:r>
              <a:rPr lang="ro-RO" sz="2000" b="1">
                <a:solidFill>
                  <a:srgbClr val="EC008C"/>
                </a:solidFill>
              </a:rPr>
              <a:t>De ce anume depinde succesul nostru ca și creștini?</a:t>
            </a:r>
            <a:endParaRPr lang="en-GB" sz="2000" b="1">
              <a:solidFill>
                <a:srgbClr val="EC008C"/>
              </a:solidFill>
            </a:endParaRPr>
          </a:p>
          <a:p>
            <a:pPr>
              <a:lnSpc>
                <a:spcPct val="95000"/>
              </a:lnSpc>
              <a:spcBef>
                <a:spcPts val="1800"/>
              </a:spcBef>
            </a:pPr>
            <a:r>
              <a:rPr lang="ro-RO" sz="2000" b="1">
                <a:solidFill>
                  <a:srgbClr val="EC008C"/>
                </a:solidFill>
              </a:rPr>
              <a:t>Ce socotește lumea că este important, iar în lumina veșniciei nu are nici o importanță?</a:t>
            </a:r>
            <a:endParaRPr lang="en-GB" sz="2000" b="1">
              <a:solidFill>
                <a:srgbClr val="EC008C"/>
              </a:solidFill>
            </a:endParaRPr>
          </a:p>
          <a:p>
            <a:pPr>
              <a:lnSpc>
                <a:spcPct val="95000"/>
              </a:lnSpc>
              <a:spcBef>
                <a:spcPts val="1800"/>
              </a:spcBef>
            </a:pPr>
            <a:r>
              <a:rPr lang="ro-RO" sz="2000" b="1">
                <a:solidFill>
                  <a:srgbClr val="EC008C"/>
                </a:solidFill>
              </a:rPr>
              <a:t>Cum puteți trăi o viață mai împlinită?</a:t>
            </a:r>
            <a:endParaRPr lang="en-GB" sz="2000" b="1">
              <a:solidFill>
                <a:srgbClr val="EC008C"/>
              </a:solidFill>
            </a:endParaRPr>
          </a:p>
          <a:p>
            <a:pPr>
              <a:lnSpc>
                <a:spcPct val="95000"/>
              </a:lnSpc>
              <a:spcBef>
                <a:spcPts val="1800"/>
              </a:spcBef>
            </a:pPr>
            <a:r>
              <a:rPr lang="ro-RO" sz="2000" b="1">
                <a:solidFill>
                  <a:srgbClr val="EC008C"/>
                </a:solidFill>
              </a:rPr>
              <a:t>Dați un exemplu când v-ați simțit cu adevărat satisfăcuți de ceva ce ați făcut sau ați primit. De ce v-ați simțit atât de satisfăcuți?</a:t>
            </a:r>
            <a:endParaRPr lang="en-GB" sz="2000" b="1">
              <a:solidFill>
                <a:srgbClr val="EC008C"/>
              </a:solidFill>
            </a:endParaRPr>
          </a:p>
        </p:txBody>
      </p:sp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C:\Documents and Settings\Vivid\Desktop\Picture1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132" t="5638" r="1346" b="66801"/>
          <a:stretch>
            <a:fillRect/>
          </a:stretch>
        </p:blipFill>
        <p:spPr bwMode="auto">
          <a:xfrm>
            <a:off x="4427538" y="1708150"/>
            <a:ext cx="4214812" cy="240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1"/>
          <p:cNvSpPr>
            <a:spLocks noChangeArrowheads="1"/>
          </p:cNvSpPr>
          <p:nvPr/>
        </p:nvSpPr>
        <p:spPr bwMode="auto">
          <a:xfrm>
            <a:off x="539750" y="1952625"/>
            <a:ext cx="331217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Fericirea vine din a ne dori ceea ce avem.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17412" name="TextBox 2"/>
          <p:cNvSpPr txBox="1">
            <a:spLocks noChangeArrowheads="1"/>
          </p:cNvSpPr>
          <p:nvPr/>
        </p:nvSpPr>
        <p:spPr bwMode="auto">
          <a:xfrm>
            <a:off x="539750" y="10302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Fericire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7413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C:\Documents and Settings\Vivid\Desktop\Picture1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132" t="5638" r="1346" b="66801"/>
          <a:stretch>
            <a:fillRect/>
          </a:stretch>
        </p:blipFill>
        <p:spPr bwMode="auto">
          <a:xfrm>
            <a:off x="4429125" y="1714500"/>
            <a:ext cx="4214813" cy="240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539750" y="10302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Fericire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8436" name="Rectangle 1"/>
          <p:cNvSpPr>
            <a:spLocks noChangeArrowheads="1"/>
          </p:cNvSpPr>
          <p:nvPr/>
        </p:nvSpPr>
        <p:spPr bwMode="auto">
          <a:xfrm>
            <a:off x="539750" y="1925638"/>
            <a:ext cx="35274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Fericirea înseamnă să fii mulțumitor pentru ceea ce ai, mai degrabă decât să te focalizezi pe ceea ce nu ai.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1843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539750" y="1952625"/>
            <a:ext cx="324008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Distracția vine din a ne bucura de viață, clipă de clipă.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pic>
        <p:nvPicPr>
          <p:cNvPr id="1945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5" y="1285875"/>
            <a:ext cx="5038725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Box 2"/>
          <p:cNvSpPr txBox="1">
            <a:spLocks noChangeArrowheads="1"/>
          </p:cNvSpPr>
          <p:nvPr/>
        </p:nvSpPr>
        <p:spPr bwMode="auto">
          <a:xfrm>
            <a:off x="539750" y="10302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Distracție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5" y="1285875"/>
            <a:ext cx="5038725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Box 2"/>
          <p:cNvSpPr txBox="1">
            <a:spLocks noChangeArrowheads="1"/>
          </p:cNvSpPr>
          <p:nvPr/>
        </p:nvSpPr>
        <p:spPr bwMode="auto">
          <a:xfrm>
            <a:off x="539750" y="10302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Distracție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0484" name="Rectangle 1"/>
          <p:cNvSpPr>
            <a:spLocks noChangeArrowheads="1"/>
          </p:cNvSpPr>
          <p:nvPr/>
        </p:nvSpPr>
        <p:spPr bwMode="auto">
          <a:xfrm>
            <a:off x="539750" y="1925638"/>
            <a:ext cx="3024188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Secretul este să renunți la barierele nebiblice, cum ar fi păstrarea aparențelor.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E:\Vivid\Graphics\Kne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3438" y="1428750"/>
            <a:ext cx="379412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Box 2"/>
          <p:cNvSpPr txBox="1">
            <a:spLocks noChangeArrowheads="1"/>
          </p:cNvSpPr>
          <p:nvPr/>
        </p:nvSpPr>
        <p:spPr bwMode="auto">
          <a:xfrm>
            <a:off x="539750" y="10302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Siguranță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1508" name="Rectangle 1"/>
          <p:cNvSpPr>
            <a:spLocks noChangeArrowheads="1"/>
          </p:cNvSpPr>
          <p:nvPr/>
        </p:nvSpPr>
        <p:spPr bwMode="auto">
          <a:xfrm>
            <a:off x="539750" y="1925638"/>
            <a:ext cx="35274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Nesiguranța vine atunci când depindem de lucruri care vor trece și nu de lucrurile care vor rămâne veșnic.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E:\Vivid\Graphics\Kne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3438" y="1428750"/>
            <a:ext cx="379412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1"/>
          <p:cNvSpPr>
            <a:spLocks noChangeArrowheads="1"/>
          </p:cNvSpPr>
          <p:nvPr/>
        </p:nvSpPr>
        <p:spPr bwMode="auto">
          <a:xfrm>
            <a:off x="539750" y="1952625"/>
            <a:ext cx="345598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Siguranța vine din focalizarea pe valorile veșnice.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22532" name="TextBox 2"/>
          <p:cNvSpPr txBox="1">
            <a:spLocks noChangeArrowheads="1"/>
          </p:cNvSpPr>
          <p:nvPr/>
        </p:nvSpPr>
        <p:spPr bwMode="auto">
          <a:xfrm>
            <a:off x="539750" y="10302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Siguranță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539750" y="1008063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Pace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3555" name="Rectangle 1"/>
          <p:cNvSpPr>
            <a:spLocks noChangeArrowheads="1"/>
          </p:cNvSpPr>
          <p:nvPr/>
        </p:nvSpPr>
        <p:spPr bwMode="auto">
          <a:xfrm>
            <a:off x="539750" y="1903413"/>
            <a:ext cx="31750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Pacea vine din liniștirea furtunii interioare.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pic>
        <p:nvPicPr>
          <p:cNvPr id="23556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9125" y="1428750"/>
            <a:ext cx="410051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9125" y="1428750"/>
            <a:ext cx="410051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539750" y="1016000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Pace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3556" name="Rectangle 1"/>
          <p:cNvSpPr>
            <a:spLocks noChangeArrowheads="1"/>
          </p:cNvSpPr>
          <p:nvPr/>
        </p:nvSpPr>
        <p:spPr bwMode="auto">
          <a:xfrm>
            <a:off x="539750" y="1911350"/>
            <a:ext cx="38163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Deja avem pace </a:t>
            </a:r>
            <a:r>
              <a:rPr lang="ro-RO" sz="2200" b="1" dirty="0">
                <a:solidFill>
                  <a:srgbClr val="00AEEF"/>
                </a:solidFill>
              </a:rPr>
              <a:t>cu</a:t>
            </a:r>
            <a:r>
              <a:rPr lang="ro-RO" sz="2200" b="1" dirty="0">
                <a:solidFill>
                  <a:srgbClr val="EC008C"/>
                </a:solidFill>
              </a:rPr>
              <a:t> Dumnezeu.</a:t>
            </a:r>
            <a:endParaRPr lang="en-GB" sz="2200" b="1" dirty="0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Pacea </a:t>
            </a:r>
            <a:r>
              <a:rPr lang="ro-RO" sz="2200" b="1" dirty="0">
                <a:solidFill>
                  <a:srgbClr val="00AEEF"/>
                </a:solidFill>
              </a:rPr>
              <a:t>lui</a:t>
            </a:r>
            <a:r>
              <a:rPr lang="ro-RO" sz="2200" b="1" dirty="0">
                <a:solidFill>
                  <a:srgbClr val="EC008C"/>
                </a:solidFill>
              </a:rPr>
              <a:t> Dumnezeu este interioară, nu exterioară – trebuie să ne-o asumăm în fiecare zi.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24581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2"/>
          <p:cNvSpPr txBox="1">
            <a:spLocks noChangeArrowheads="1"/>
          </p:cNvSpPr>
          <p:nvPr/>
        </p:nvSpPr>
        <p:spPr bwMode="auto">
          <a:xfrm>
            <a:off x="539750" y="1028700"/>
            <a:ext cx="77771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Este prima zi din restul vieții tale!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4579" name="Rectangle 1"/>
          <p:cNvSpPr>
            <a:spLocks noChangeArrowheads="1"/>
          </p:cNvSpPr>
          <p:nvPr/>
        </p:nvSpPr>
        <p:spPr bwMode="auto">
          <a:xfrm>
            <a:off x="539750" y="1924050"/>
            <a:ext cx="8280400" cy="195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Ești copilul lui Dumnezeu, </a:t>
            </a:r>
            <a:r>
              <a:rPr lang="ro-RO" sz="2200" b="1" dirty="0">
                <a:solidFill>
                  <a:srgbClr val="6D6F71"/>
                </a:solidFill>
              </a:rPr>
              <a:t>iar El Își găsește plăcerea în tine.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Nimeni și nimic </a:t>
            </a:r>
            <a:r>
              <a:rPr lang="ro-RO" sz="2200" b="1" dirty="0">
                <a:solidFill>
                  <a:srgbClr val="6D6F71"/>
                </a:solidFill>
              </a:rPr>
              <a:t>nu te poate împiedica să devii persoana care vrea Dumnezeu să fii.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Este mai important cum ești </a:t>
            </a:r>
            <a:r>
              <a:rPr lang="ro-RO" sz="2200" b="1" dirty="0">
                <a:solidFill>
                  <a:srgbClr val="6D6F71"/>
                </a:solidFill>
              </a:rPr>
              <a:t>decât ce faci.</a:t>
            </a:r>
            <a:endParaRPr lang="en-GB" sz="2200" b="1" dirty="0">
              <a:solidFill>
                <a:srgbClr val="6D6F71"/>
              </a:solidFill>
            </a:endParaRPr>
          </a:p>
        </p:txBody>
      </p:sp>
      <p:sp>
        <p:nvSpPr>
          <p:cNvPr id="25604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2"/>
          <p:cNvSpPr txBox="1">
            <a:spLocks noChangeArrowheads="1"/>
          </p:cNvSpPr>
          <p:nvPr/>
        </p:nvSpPr>
        <p:spPr bwMode="auto">
          <a:xfrm>
            <a:off x="539750" y="80803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2</a:t>
            </a:r>
          </a:p>
        </p:txBody>
      </p:sp>
      <p:sp>
        <p:nvSpPr>
          <p:cNvPr id="26627" name="Rectangle 1"/>
          <p:cNvSpPr>
            <a:spLocks noChangeArrowheads="1"/>
          </p:cNvSpPr>
          <p:nvPr/>
        </p:nvSpPr>
        <p:spPr bwMode="auto">
          <a:xfrm>
            <a:off x="539750" y="1500188"/>
            <a:ext cx="8604250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5000"/>
              </a:lnSpc>
              <a:spcBef>
                <a:spcPts val="1800"/>
              </a:spcBef>
            </a:pPr>
            <a:r>
              <a:rPr lang="ro-RO" sz="1900" b="1" dirty="0">
                <a:solidFill>
                  <a:srgbClr val="EC008C"/>
                </a:solidFill>
              </a:rPr>
              <a:t>Dacă fericirea este „să dorești ceea ce ai” mai degrabă decât „să ai ceea ce îți dorești”, cum puteți să vă schimbați gândirea referitor la situația voastră?</a:t>
            </a:r>
            <a:endParaRPr lang="en-GB" sz="1900" b="1" dirty="0">
              <a:solidFill>
                <a:srgbClr val="EC008C"/>
              </a:solidFill>
            </a:endParaRPr>
          </a:p>
          <a:p>
            <a:pPr>
              <a:lnSpc>
                <a:spcPct val="95000"/>
              </a:lnSpc>
              <a:spcBef>
                <a:spcPts val="1800"/>
              </a:spcBef>
            </a:pPr>
            <a:r>
              <a:rPr lang="ro-RO" sz="1900" b="1" dirty="0">
                <a:solidFill>
                  <a:srgbClr val="EC008C"/>
                </a:solidFill>
              </a:rPr>
              <a:t>Distracția poate fi trecătoare, dar bucuria Domnului dăinuiește veșnic. Cum puteți experimenta bucuria Domnului și să faceți ca experiența voastră creștină să fie mai distractivă?</a:t>
            </a:r>
            <a:endParaRPr lang="en-GB" sz="1900" b="1" dirty="0">
              <a:solidFill>
                <a:srgbClr val="EC008C"/>
              </a:solidFill>
            </a:endParaRPr>
          </a:p>
          <a:p>
            <a:pPr>
              <a:lnSpc>
                <a:spcPct val="95000"/>
              </a:lnSpc>
              <a:spcBef>
                <a:spcPts val="1800"/>
              </a:spcBef>
            </a:pPr>
            <a:r>
              <a:rPr lang="ro-RO" sz="1900" b="1" dirty="0">
                <a:solidFill>
                  <a:srgbClr val="EC008C"/>
                </a:solidFill>
              </a:rPr>
              <a:t>Ce îi determină pe oameni să se simtă nesiguri? Cum puteți fi mai siguri?</a:t>
            </a:r>
            <a:endParaRPr lang="en-GB" sz="1900" b="1" dirty="0">
              <a:solidFill>
                <a:srgbClr val="EC008C"/>
              </a:solidFill>
            </a:endParaRPr>
          </a:p>
          <a:p>
            <a:pPr>
              <a:lnSpc>
                <a:spcPct val="95000"/>
              </a:lnSpc>
              <a:spcBef>
                <a:spcPts val="1800"/>
              </a:spcBef>
            </a:pPr>
            <a:r>
              <a:rPr lang="ro-RO" sz="1900" b="1" dirty="0">
                <a:solidFill>
                  <a:srgbClr val="EC008C"/>
                </a:solidFill>
              </a:rPr>
              <a:t>Pentru meditare individuală. Notați două dintre cele opt domenii din chestionarul „Ce cred eu?” care sunt cele mai provocatoare pentru voi. Cum puteți progresa în acele domenii?</a:t>
            </a:r>
            <a:endParaRPr lang="en-GB" sz="1900" b="1" dirty="0">
              <a:solidFill>
                <a:srgbClr val="EC008C"/>
              </a:solidFill>
            </a:endParaRPr>
          </a:p>
        </p:txBody>
      </p:sp>
      <p:sp>
        <p:nvSpPr>
          <p:cNvPr id="2662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13 | </a:t>
            </a:r>
            <a:r>
              <a:rPr lang="ro-RO" sz="1100" b="1">
                <a:solidFill>
                  <a:schemeClr val="bg1"/>
                </a:solidFill>
              </a:rPr>
              <a:t>CUM SĂ RĂMÂI PE CALEA CEA DREAPTĂ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FREE!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6375" y="96838"/>
            <a:ext cx="3651250" cy="494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5357813" y="4714875"/>
            <a:ext cx="3643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Finalul prezentării</a:t>
            </a:r>
            <a:r>
              <a:rPr lang="en-GB" sz="1200" b="1">
                <a:solidFill>
                  <a:srgbClr val="6D6F71"/>
                </a:solidFill>
              </a:rPr>
              <a:t>, </a:t>
            </a:r>
            <a:r>
              <a:rPr lang="ro-RO" sz="1200" b="1">
                <a:solidFill>
                  <a:srgbClr val="6D6F71"/>
                </a:solidFill>
              </a:rPr>
              <a:t>apasă </a:t>
            </a:r>
            <a:r>
              <a:rPr lang="en-GB" sz="1200" b="1">
                <a:solidFill>
                  <a:srgbClr val="6D6F71"/>
                </a:solidFill>
              </a:rPr>
              <a:t>[esc] </a:t>
            </a:r>
            <a:r>
              <a:rPr lang="ro-RO" sz="1200" b="1">
                <a:solidFill>
                  <a:srgbClr val="6D6F71"/>
                </a:solidFill>
              </a:rPr>
              <a:t>pentru a ieși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3152</TotalTime>
  <Words>1039</Words>
  <Application>Microsoft Office PowerPoint</Application>
  <PresentationFormat>On-screen Show (16:9)</PresentationFormat>
  <Paragraphs>139</Paragraphs>
  <Slides>26</Slides>
  <Notes>26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  <vt:variant>
        <vt:lpstr>Custom Shows</vt:lpstr>
      </vt:variant>
      <vt:variant>
        <vt:i4>1</vt:i4>
      </vt:variant>
    </vt:vector>
  </HeadingPairs>
  <TitlesOfParts>
    <vt:vector size="3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Dont_Pause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Staying on the right path</dc:title>
  <dc:creator>Freedom in Christ</dc:creator>
  <cp:lastModifiedBy>Office ZIZULA</cp:lastModifiedBy>
  <cp:revision>568</cp:revision>
  <dcterms:created xsi:type="dcterms:W3CDTF">2009-05-20T09:05:57Z</dcterms:created>
  <dcterms:modified xsi:type="dcterms:W3CDTF">2026-06-03T18:36:05Z</dcterms:modified>
</cp:coreProperties>
</file>