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notesMasterIdLst>
    <p:notesMasterId r:id="rId14"/>
  </p:notesMasterIdLst>
  <p:sldIdLst>
    <p:sldId id="297" r:id="rId2"/>
    <p:sldId id="258" r:id="rId3"/>
    <p:sldId id="298" r:id="rId4"/>
    <p:sldId id="259" r:id="rId5"/>
    <p:sldId id="260" r:id="rId6"/>
    <p:sldId id="261" r:id="rId7"/>
    <p:sldId id="299" r:id="rId8"/>
    <p:sldId id="290" r:id="rId9"/>
    <p:sldId id="291" r:id="rId10"/>
    <p:sldId id="292" r:id="rId11"/>
    <p:sldId id="294" r:id="rId12"/>
    <p:sldId id="296" r:id="rId13"/>
  </p:sldIdLst>
  <p:sldSz cx="9144000" cy="5143500" type="screen16x9"/>
  <p:notesSz cx="7099300" cy="10234613"/>
  <p:embeddedFontLst>
    <p:embeddedFont>
      <p:font typeface="Book Antiqua" panose="02040602050305030304" pitchFamily="18" charset="0"/>
      <p:regular r:id="rId15"/>
      <p:bold r:id="rId16"/>
      <p:italic r:id="rId17"/>
      <p:boldItalic r:id="rId18"/>
    </p:embeddedFont>
    <p:embeddedFont>
      <p:font typeface="Lucida Sans" panose="020B0602030504020204" pitchFamily="34" charset="0"/>
      <p:regular r:id="rId19"/>
      <p:bold r:id="rId20"/>
      <p:italic r:id="rId21"/>
      <p:boldItalic r:id="rId22"/>
    </p:embeddedFont>
    <p:embeddedFont>
      <p:font typeface="Wingdings 2" panose="05020102010507070707" pitchFamily="18" charset="2"/>
      <p:regular r:id="rId23"/>
    </p:embeddedFont>
    <p:embeddedFont>
      <p:font typeface="Wingdings 3" panose="05040102010807070707" pitchFamily="18" charset="2"/>
      <p:regular r:id="rId24"/>
    </p:embeddedFont>
  </p:embeddedFontLst>
  <p:custShowLst>
    <p:custShow name="Dont_Pause" id="0">
      <p:sldLst>
        <p:sld r:id="rId3"/>
        <p:sld r:id="rId5"/>
        <p:sld r:id="rId6"/>
        <p:sld r:id="rId7"/>
        <p:sld r:id="rId9"/>
        <p:sld r:id="rId10"/>
        <p:sld r:id="rId11"/>
        <p:sld r:id="rId12"/>
        <p:sld r:id="rId13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2929"/>
    <a:srgbClr val="FF3300"/>
    <a:srgbClr val="FEDFC6"/>
    <a:srgbClr val="6D6F71"/>
    <a:srgbClr val="EC008C"/>
    <a:srgbClr val="00AE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6" autoAdjust="0"/>
    <p:restoredTop sz="99821" autoAdjust="0"/>
  </p:normalViewPr>
  <p:slideViewPr>
    <p:cSldViewPr>
      <p:cViewPr varScale="1">
        <p:scale>
          <a:sx n="211" d="100"/>
          <a:sy n="211" d="100"/>
        </p:scale>
        <p:origin x="378" y="1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en-GB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11720137-CDB3-4BBC-9628-9E0368ED08D9}" type="datetimeFigureOut">
              <a:rPr lang="en-GB"/>
              <a:pPr/>
              <a:t>03/06/2026</a:t>
            </a:fld>
            <a:endParaRPr lang="en-GB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39700" y="768350"/>
            <a:ext cx="6821488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en-GB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9048" tIns="49524" rIns="99048" bIns="49524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E9CAA411-A609-4AA0-8468-D284E0216CA0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endParaRPr lang="en-GB"/>
          </a:p>
        </p:txBody>
      </p:sp>
      <p:sp>
        <p:nvSpPr>
          <p:cNvPr id="16388" name="Slide Number Placeholder 3"/>
          <p:cNvSpPr txBox="1">
            <a:spLocks noGrp="1"/>
          </p:cNvSpPr>
          <p:nvPr/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9048" tIns="49524" rIns="99048" bIns="49524" anchor="b"/>
          <a:lstStyle/>
          <a:p>
            <a:pPr algn="r" defTabSz="990600"/>
            <a:fld id="{51FAC355-57FE-4F9D-A013-7523BF3E32C1}" type="slidenum">
              <a:rPr lang="en-GB" sz="1300"/>
              <a:pPr algn="r" defTabSz="990600"/>
              <a:t>1</a:t>
            </a:fld>
            <a:endParaRPr lang="en-GB" sz="13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5F56779-8A05-440C-9327-F7A36B06F1D3}" type="slidenum">
              <a:rPr lang="en-GB"/>
              <a:pPr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8435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843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3DD55AE-DB5F-4523-9EBA-A91301212D65}" type="slidenum">
              <a:rPr lang="en-GB"/>
              <a:pPr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3B1CA7F-1935-41B6-AE2C-F1F12529B92A}" type="slidenum">
              <a:rPr lang="en-GB"/>
              <a:pPr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048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04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B74070A-83AB-46F2-B82C-50A7B8CE1ED8}" type="slidenum">
              <a:rPr lang="en-GB"/>
              <a:pPr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1507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15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0155F2C-5985-441D-997E-E333E6D15CB3}" type="slidenum">
              <a:rPr lang="en-GB"/>
              <a:pPr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253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25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A57518E-7F50-42E5-89AB-11BF08659F86}" type="slidenum">
              <a:rPr lang="en-GB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C67B16-219E-4B2A-AE35-96530BBBCF05}" type="slidenum">
              <a:rPr lang="en-GB"/>
              <a:pPr/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C736246-2D5C-423C-89D6-71B839AA20EA}" type="slidenum">
              <a:rPr lang="en-GB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CB7F15-B809-4C51-866F-4A7C04F79781}" type="slidenum">
              <a:rPr lang="en-GB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6627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662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651C90-177B-4B08-BC2C-50D8B178A45E}" type="slidenum">
              <a:rPr lang="en-GB"/>
              <a:pPr/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7651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6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16F3EE-6205-465A-AC4C-1C0064F6715E}" type="slidenum">
              <a:rPr lang="en-GB"/>
              <a:pPr/>
              <a:t>12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028700"/>
            <a:ext cx="8229600" cy="1371600"/>
          </a:xfrm>
        </p:spPr>
        <p:txBody>
          <a:bodyPr lIns="45720" tIns="0" rIns="45720" bIns="0" anchor="b">
            <a:scene3d>
              <a:camera prst="orthographicFront"/>
              <a:lightRig rig="soft" dir="t">
                <a:rot lat="0" lon="0" rev="17220000"/>
              </a:lightRig>
            </a:scene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498774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AE716-FF96-4716-8BFC-245BCEF16694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C0AB1-0A87-4D38-8D2C-57738C7911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DA0C7-59D3-4A8A-BC7C-640F5C3EFA17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7C081-0173-4B75-AE30-3540497303D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57200"/>
            <a:ext cx="7086600" cy="1371600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1880840"/>
            <a:ext cx="7086600" cy="1132284"/>
          </a:xfrm>
        </p:spPr>
        <p:txBody>
          <a:bodyPr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360EF7-1DA8-46AE-9C24-6E48A6B392FA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58576C-AF25-49D3-B2C3-ECF7351040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83E6A4-5E4E-4002-9F75-388AF90A26B6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3A84A-45C9-4D63-8106-AB7A8CDCE5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1151335"/>
            <a:ext cx="4041775" cy="563165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71651"/>
            <a:ext cx="4040188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771651"/>
            <a:ext cx="4041775" cy="28229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61BFE-356D-4690-8764-4D8D244D6A3E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C55B7-FEDE-4614-8369-EA17EFCBC6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ED583F-8CC6-4A2A-8C22-BFE800CDCCEC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0D013-8121-4B4F-9BF4-38EFBE1BE8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294996-8C72-4E07-B3C6-168412D86D45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0E6A0-92FD-478E-BDEC-E226E7BCA7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1" y="1143001"/>
            <a:ext cx="3008313" cy="3451622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5AA1A-47C9-43E0-B56A-FD095418B270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EA5681-7881-4514-AE22-6B32302DB4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457200"/>
            <a:ext cx="5486400" cy="391716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373981"/>
            <a:ext cx="5486400" cy="29718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875090"/>
            <a:ext cx="5486400" cy="397764"/>
          </a:xfrm>
        </p:spPr>
        <p:txBody>
          <a:bodyPr lIns="45720" rIns="45720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02523-338E-48F2-8DFC-09C8D0058727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1FA0F-8850-4C97-86F1-8AB935000C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3C331-AEF0-49B4-A97E-95981C332182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456F4-7EB5-465A-96F1-2132359AE4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42D92-4C7A-4919-8B3E-4CAF358F0498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6AB42-58D9-4A4A-9630-C1C2268ED6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53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4813300"/>
            <a:ext cx="2133600" cy="27305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6ECAE145-849D-4ACA-B81B-22CBE83723A2}" type="datetimeFigureOut">
              <a:rPr lang="en-US"/>
              <a:pPr>
                <a:defRPr/>
              </a:pPr>
              <a:t>6/3/2026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4813300"/>
            <a:ext cx="2895600" cy="273050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4813300"/>
            <a:ext cx="762000" cy="273050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pPr>
              <a:defRPr/>
            </a:pPr>
            <a:fld id="{37B9B182-057B-4FBB-8D01-C1016716C2B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5" r:id="rId1"/>
    <p:sldLayoutId id="2147483814" r:id="rId2"/>
    <p:sldLayoutId id="2147483816" r:id="rId3"/>
    <p:sldLayoutId id="2147483813" r:id="rId4"/>
    <p:sldLayoutId id="2147483812" r:id="rId5"/>
    <p:sldLayoutId id="2147483811" r:id="rId6"/>
    <p:sldLayoutId id="2147483810" r:id="rId7"/>
    <p:sldLayoutId id="2147483809" r:id="rId8"/>
    <p:sldLayoutId id="2147483808" r:id="rId9"/>
    <p:sldLayoutId id="2147483807" r:id="rId10"/>
    <p:sldLayoutId id="214748380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4"/>
          <p:cNvSpPr txBox="1">
            <a:spLocks noChangeArrowheads="1"/>
          </p:cNvSpPr>
          <p:nvPr/>
        </p:nvSpPr>
        <p:spPr bwMode="auto">
          <a:xfrm>
            <a:off x="1963738" y="3148013"/>
            <a:ext cx="521493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2200"/>
              <a:t>SESIUNEA </a:t>
            </a:r>
            <a:r>
              <a:rPr lang="en-GB" sz="2200"/>
              <a:t>0</a:t>
            </a:r>
            <a:endParaRPr lang="en-US" sz="2200"/>
          </a:p>
        </p:txBody>
      </p:sp>
      <p:sp>
        <p:nvSpPr>
          <p:cNvPr id="3075" name="TextBox 5"/>
          <p:cNvSpPr txBox="1">
            <a:spLocks noChangeArrowheads="1"/>
          </p:cNvSpPr>
          <p:nvPr/>
        </p:nvSpPr>
        <p:spPr bwMode="auto">
          <a:xfrm>
            <a:off x="1643063" y="2230438"/>
            <a:ext cx="58578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4000" b="1"/>
              <a:t>INTRODUCERE</a:t>
            </a:r>
            <a:endParaRPr lang="en-US" sz="4000" b="1"/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0" y="0"/>
            <a:ext cx="8964613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rgbClr val="6D6F71"/>
              </a:solidFill>
            </a:endParaRPr>
          </a:p>
          <a:p>
            <a:pPr algn="r"/>
            <a:r>
              <a:rPr lang="en-US" sz="1100" b="1">
                <a:solidFill>
                  <a:srgbClr val="6D6F71"/>
                </a:solidFill>
              </a:rPr>
              <a:t>     </a:t>
            </a:r>
            <a:r>
              <a:rPr lang="ro-RO" sz="1100" b="1">
                <a:solidFill>
                  <a:srgbClr val="6D6F71"/>
                </a:solidFill>
              </a:rPr>
              <a:t>LIBERTATE ÎN CRISTOS</a:t>
            </a:r>
            <a:r>
              <a:rPr lang="en-US" sz="1100" b="1">
                <a:solidFill>
                  <a:srgbClr val="6D6F71"/>
                </a:solidFill>
              </a:rPr>
              <a:t> | </a:t>
            </a:r>
            <a:r>
              <a:rPr lang="ro-RO" sz="1100" b="1">
                <a:solidFill>
                  <a:srgbClr val="6D6F71"/>
                </a:solidFill>
              </a:rPr>
              <a:t>SESIUNEA </a:t>
            </a:r>
            <a:r>
              <a:rPr lang="en-US" sz="1100" b="1">
                <a:solidFill>
                  <a:srgbClr val="6D6F71"/>
                </a:solidFill>
              </a:rPr>
              <a:t>0 | </a:t>
            </a:r>
            <a:r>
              <a:rPr lang="ro-RO" sz="1100" b="1">
                <a:solidFill>
                  <a:srgbClr val="6D6F71"/>
                </a:solidFill>
              </a:rPr>
              <a:t>INTRODUCERE</a:t>
            </a:r>
            <a:endParaRPr lang="en-US" sz="1100" b="1">
              <a:solidFill>
                <a:srgbClr val="6D6F71"/>
              </a:solidFill>
            </a:endParaRPr>
          </a:p>
          <a:p>
            <a:endParaRPr lang="en-GB" sz="1100" b="1">
              <a:solidFill>
                <a:srgbClr val="6D6F71"/>
              </a:solidFill>
            </a:endParaRPr>
          </a:p>
        </p:txBody>
      </p:sp>
      <p:sp>
        <p:nvSpPr>
          <p:cNvPr id="3077" name="Rectangle 2">
            <a:hlinkClick r:id="" action="ppaction://customshow?id=0"/>
          </p:cNvPr>
          <p:cNvSpPr>
            <a:spLocks noChangeArrowheads="1"/>
          </p:cNvSpPr>
          <p:nvPr/>
        </p:nvSpPr>
        <p:spPr bwMode="auto">
          <a:xfrm>
            <a:off x="2555875" y="4714875"/>
            <a:ext cx="64452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Clic aici pentru vizualizare fără „Pauză de meditare</a:t>
            </a:r>
            <a:r>
              <a:rPr lang="en-GB" sz="1200" b="1">
                <a:solidFill>
                  <a:srgbClr val="6D6F71"/>
                </a:solidFill>
              </a:rPr>
              <a:t>”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539750" y="2146300"/>
            <a:ext cx="3384550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o-RO" sz="2200" b="1">
                <a:solidFill>
                  <a:srgbClr val="EC008C"/>
                </a:solidFill>
              </a:rPr>
              <a:t>Despre ce este vorba</a:t>
            </a:r>
            <a:r>
              <a:rPr lang="en-GB" sz="2200" b="1">
                <a:solidFill>
                  <a:srgbClr val="EC008C"/>
                </a:solidFill>
              </a:rPr>
              <a:t>?</a:t>
            </a:r>
          </a:p>
        </p:txBody>
      </p:sp>
      <p:pic>
        <p:nvPicPr>
          <p:cNvPr id="4099" name="Picture 5" descr="C:\Documents and Settings\Vivid\My Documents\My Pictures\Picture1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30000"/>
          </a:blip>
          <a:srcRect/>
          <a:stretch>
            <a:fillRect/>
          </a:stretch>
        </p:blipFill>
        <p:spPr bwMode="auto">
          <a:xfrm>
            <a:off x="3708400" y="771525"/>
            <a:ext cx="4535488" cy="448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539750" y="1347788"/>
            <a:ext cx="3024188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sz="3000" b="1">
                <a:solidFill>
                  <a:srgbClr val="00AEEF"/>
                </a:solidFill>
              </a:rPr>
              <a:t>Bun venit</a:t>
            </a:r>
            <a:r>
              <a:rPr lang="en-GB" sz="3000" b="1">
                <a:solidFill>
                  <a:srgbClr val="00AEEF"/>
                </a:solidFill>
              </a:rPr>
              <a:t>!</a:t>
            </a:r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/>
              <a:t>     </a:t>
            </a:r>
            <a:r>
              <a:rPr lang="ro-RO" sz="1100" b="1"/>
              <a:t>LIBERTATE ÎN CRISTOS</a:t>
            </a:r>
            <a:r>
              <a:rPr lang="en-US" sz="1100" b="1"/>
              <a:t> | </a:t>
            </a:r>
            <a:r>
              <a:rPr lang="ro-RO" sz="1100" b="1"/>
              <a:t>SESIUNEA </a:t>
            </a:r>
            <a:r>
              <a:rPr lang="en-US" sz="1100" b="1"/>
              <a:t>0 | </a:t>
            </a:r>
            <a:r>
              <a:rPr lang="ro-RO" sz="1100" b="1"/>
              <a:t>INTRODUCERE</a:t>
            </a:r>
            <a:endParaRPr lang="en-US" sz="1100" b="1"/>
          </a:p>
          <a:p>
            <a:endParaRPr lang="en-GB" sz="1100"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ChangeArrowheads="1"/>
          </p:cNvSpPr>
          <p:nvPr/>
        </p:nvSpPr>
        <p:spPr bwMode="auto">
          <a:xfrm>
            <a:off x="539750" y="998538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3000" b="1">
                <a:solidFill>
                  <a:srgbClr val="00AEEF"/>
                </a:solidFill>
              </a:rPr>
              <a:t>Pauză</a:t>
            </a:r>
            <a:r>
              <a:rPr lang="ro-RO" sz="3000" b="1">
                <a:solidFill>
                  <a:srgbClr val="00AEEF"/>
                </a:solidFill>
              </a:rPr>
              <a:t> de meditare</a:t>
            </a:r>
            <a:r>
              <a:rPr lang="en-GB" sz="3000" b="1">
                <a:solidFill>
                  <a:srgbClr val="00AEEF"/>
                </a:solidFill>
              </a:rPr>
              <a:t> 1</a:t>
            </a:r>
          </a:p>
        </p:txBody>
      </p:sp>
      <p:sp>
        <p:nvSpPr>
          <p:cNvPr id="5123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/>
              <a:t>     </a:t>
            </a:r>
            <a:r>
              <a:rPr lang="ro-RO" sz="1100" b="1"/>
              <a:t>LIBERTATE ÎN CRISTOS</a:t>
            </a:r>
            <a:r>
              <a:rPr lang="en-US" sz="1100" b="1"/>
              <a:t> | </a:t>
            </a:r>
            <a:r>
              <a:rPr lang="ro-RO" sz="1100" b="1"/>
              <a:t>SESIUNEA </a:t>
            </a:r>
            <a:r>
              <a:rPr lang="en-US" sz="1100" b="1"/>
              <a:t>0 | </a:t>
            </a:r>
            <a:r>
              <a:rPr lang="ro-RO" sz="1100" b="1"/>
              <a:t>INTRODUCERE</a:t>
            </a:r>
            <a:endParaRPr lang="en-US" sz="1100" b="1"/>
          </a:p>
          <a:p>
            <a:endParaRPr lang="en-GB" sz="1100" b="1"/>
          </a:p>
        </p:txBody>
      </p:sp>
      <p:sp>
        <p:nvSpPr>
          <p:cNvPr id="5124" name="Rectangle 2"/>
          <p:cNvSpPr>
            <a:spLocks noChangeArrowheads="1"/>
          </p:cNvSpPr>
          <p:nvPr/>
        </p:nvSpPr>
        <p:spPr bwMode="auto">
          <a:xfrm>
            <a:off x="539750" y="1790700"/>
            <a:ext cx="7416800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Care este cel mai bun sfat pe care l-ați primit vreodată</a:t>
            </a:r>
            <a:r>
              <a:rPr lang="en-GB" sz="2200" b="1">
                <a:solidFill>
                  <a:srgbClr val="EC008C"/>
                </a:solidFill>
              </a:rPr>
              <a:t>? D</a:t>
            </a:r>
            <a:r>
              <a:rPr lang="ro-RO" sz="2200" b="1">
                <a:solidFill>
                  <a:srgbClr val="EC008C"/>
                </a:solidFill>
              </a:rPr>
              <a:t>acă ați avea nevoie de un sfat important, ați întreba mai multe persoane și ați primi răspunsuri diferite, cum ați decide pe care să îl credeți?</a:t>
            </a:r>
            <a:r>
              <a:rPr lang="en-GB" sz="2200" b="1">
                <a:solidFill>
                  <a:srgbClr val="EC008C"/>
                </a:solidFill>
              </a:rPr>
              <a:t> </a:t>
            </a:r>
          </a:p>
          <a:p>
            <a:endParaRPr lang="en-GB" sz="2200" b="1">
              <a:solidFill>
                <a:srgbClr val="EC008C"/>
              </a:solidFill>
            </a:endParaRPr>
          </a:p>
          <a:p>
            <a:r>
              <a:rPr lang="ro-RO" sz="2200" b="1">
                <a:solidFill>
                  <a:srgbClr val="EC008C"/>
                </a:solidFill>
              </a:rPr>
              <a:t>Vă aduceți aminte de momente în care cineva v-a dat informații eronate</a:t>
            </a:r>
            <a:r>
              <a:rPr lang="en-GB" sz="2200" b="1">
                <a:solidFill>
                  <a:srgbClr val="EC008C"/>
                </a:solidFill>
              </a:rPr>
              <a:t>? </a:t>
            </a:r>
            <a:r>
              <a:rPr lang="ro-RO" sz="2200" b="1">
                <a:solidFill>
                  <a:srgbClr val="EC008C"/>
                </a:solidFill>
              </a:rPr>
              <a:t>Ce s-a întâmplat</a:t>
            </a:r>
            <a:r>
              <a:rPr lang="en-GB" sz="2200" b="1">
                <a:solidFill>
                  <a:srgbClr val="EC008C"/>
                </a:solidFill>
              </a:rPr>
              <a:t>?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C:\Documents and Settings\Vivid\My Documents\My Pictures\graphic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30000"/>
          </a:blip>
          <a:srcRect/>
          <a:stretch>
            <a:fillRect/>
          </a:stretch>
        </p:blipFill>
        <p:spPr bwMode="auto">
          <a:xfrm>
            <a:off x="0" y="771525"/>
            <a:ext cx="5797550" cy="410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5724525" y="1851025"/>
            <a:ext cx="30241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sz="3000" b="1">
                <a:solidFill>
                  <a:srgbClr val="00AEEF"/>
                </a:solidFill>
              </a:rPr>
              <a:t>De ce să credem Biblia</a:t>
            </a:r>
            <a:r>
              <a:rPr lang="en-GB" sz="3000" b="1">
                <a:solidFill>
                  <a:srgbClr val="00AEEF"/>
                </a:solidFill>
              </a:rPr>
              <a:t>?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/>
              <a:t>     </a:t>
            </a:r>
            <a:r>
              <a:rPr lang="ro-RO" sz="1100" b="1"/>
              <a:t>LIBERTATE ÎN CRISTOS</a:t>
            </a:r>
            <a:r>
              <a:rPr lang="en-US" sz="1100" b="1"/>
              <a:t> | </a:t>
            </a:r>
            <a:r>
              <a:rPr lang="ro-RO" sz="1100" b="1"/>
              <a:t>SESIUNEA </a:t>
            </a:r>
            <a:r>
              <a:rPr lang="en-US" sz="1100" b="1"/>
              <a:t>0 | </a:t>
            </a:r>
            <a:r>
              <a:rPr lang="ro-RO" sz="1100" b="1"/>
              <a:t>INTRODUCERE</a:t>
            </a:r>
            <a:endParaRPr lang="en-US" sz="1100" b="1"/>
          </a:p>
          <a:p>
            <a:endParaRPr lang="en-GB" sz="1100" b="1"/>
          </a:p>
        </p:txBody>
      </p:sp>
      <p:sp>
        <p:nvSpPr>
          <p:cNvPr id="6149" name="TextBox 4"/>
          <p:cNvSpPr txBox="1">
            <a:spLocks noChangeArrowheads="1"/>
          </p:cNvSpPr>
          <p:nvPr/>
        </p:nvSpPr>
        <p:spPr bwMode="auto">
          <a:xfrm>
            <a:off x="3348038" y="1924050"/>
            <a:ext cx="792162" cy="6461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1100" b="1">
                <a:solidFill>
                  <a:schemeClr val="bg1"/>
                </a:solidFill>
              </a:rPr>
              <a:t>Detector</a:t>
            </a:r>
            <a:r>
              <a:rPr lang="ro-RO" sz="1400" b="1">
                <a:solidFill>
                  <a:schemeClr val="bg1"/>
                </a:solidFill>
              </a:rPr>
              <a:t> </a:t>
            </a:r>
            <a:r>
              <a:rPr lang="ro-RO" sz="1100" b="1">
                <a:solidFill>
                  <a:schemeClr val="bg1"/>
                </a:solidFill>
              </a:rPr>
              <a:t>de minciuni</a:t>
            </a:r>
            <a:endParaRPr lang="ro-RO" sz="1400" b="1">
              <a:solidFill>
                <a:schemeClr val="bg1"/>
              </a:solidFill>
            </a:endParaRPr>
          </a:p>
        </p:txBody>
      </p:sp>
      <p:sp>
        <p:nvSpPr>
          <p:cNvPr id="6150" name="TextBox 5"/>
          <p:cNvSpPr txBox="1">
            <a:spLocks noChangeArrowheads="1"/>
          </p:cNvSpPr>
          <p:nvPr/>
        </p:nvSpPr>
        <p:spPr bwMode="auto">
          <a:xfrm rot="1000119">
            <a:off x="2827338" y="3624263"/>
            <a:ext cx="946150" cy="307975"/>
          </a:xfrm>
          <a:prstGeom prst="rect">
            <a:avLst/>
          </a:prstGeom>
          <a:solidFill>
            <a:srgbClr val="FEDFC6"/>
          </a:solidFill>
          <a:ln w="9525">
            <a:solidFill>
              <a:srgbClr val="FEDFC6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1400" b="1">
                <a:solidFill>
                  <a:schemeClr val="bg1"/>
                </a:solidFill>
              </a:rPr>
              <a:t>BIBLIA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archeologists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825" y="1104900"/>
            <a:ext cx="5473700" cy="348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724525" y="1851025"/>
            <a:ext cx="3024188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o-RO" sz="2200" b="1">
                <a:solidFill>
                  <a:srgbClr val="EC008C"/>
                </a:solidFill>
              </a:rPr>
              <a:t>Istoria confirmă Biblia</a:t>
            </a:r>
            <a:endParaRPr lang="en-GB" sz="2200" b="1">
              <a:solidFill>
                <a:srgbClr val="EC008C"/>
              </a:solidFill>
            </a:endParaRP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/>
              <a:t>     </a:t>
            </a:r>
            <a:r>
              <a:rPr lang="ro-RO" sz="1100" b="1"/>
              <a:t>LIBERTATE ÎN CRISTOS</a:t>
            </a:r>
            <a:r>
              <a:rPr lang="en-US" sz="1100" b="1"/>
              <a:t> | </a:t>
            </a:r>
            <a:r>
              <a:rPr lang="ro-RO" sz="1100" b="1"/>
              <a:t>SESIUNEA </a:t>
            </a:r>
            <a:r>
              <a:rPr lang="en-US" sz="1100" b="1"/>
              <a:t>0 | </a:t>
            </a:r>
            <a:r>
              <a:rPr lang="ro-RO" sz="1100" b="1"/>
              <a:t>INTRODUCERE</a:t>
            </a:r>
            <a:endParaRPr lang="en-US" sz="1100" b="1"/>
          </a:p>
          <a:p>
            <a:endParaRPr lang="en-GB" sz="1100" b="1"/>
          </a:p>
        </p:txBody>
      </p:sp>
      <p:sp>
        <p:nvSpPr>
          <p:cNvPr id="7" name="Oval 6"/>
          <p:cNvSpPr/>
          <p:nvPr/>
        </p:nvSpPr>
        <p:spPr>
          <a:xfrm>
            <a:off x="1908175" y="1131888"/>
            <a:ext cx="1727200" cy="1008062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Arată </a:t>
            </a:r>
          </a:p>
          <a:p>
            <a:pPr algn="ctr">
              <a:defRPr/>
            </a:pPr>
            <a:r>
              <a:rPr lang="ro-RO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interesant, </a:t>
            </a:r>
          </a:p>
          <a:p>
            <a:pPr algn="ctr">
              <a:defRPr/>
            </a:pPr>
            <a:r>
              <a:rPr lang="ro-RO" sz="1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dr. Jones!</a:t>
            </a:r>
            <a:r>
              <a:rPr lang="ro-RO" sz="16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what_the_bible_said_happened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7451" b="64421"/>
          <a:stretch>
            <a:fillRect/>
          </a:stretch>
        </p:blipFill>
        <p:spPr bwMode="auto">
          <a:xfrm>
            <a:off x="3851275" y="801688"/>
            <a:ext cx="4897438" cy="396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539750" y="2716213"/>
            <a:ext cx="4319588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vi-VN" sz="2200" b="1">
                <a:solidFill>
                  <a:srgbClr val="EC008C"/>
                </a:solidFill>
              </a:rPr>
              <a:t>Ceea ce Biblia a spus că se va întâmpla, s-a întâmplat</a:t>
            </a:r>
            <a:r>
              <a:rPr lang="en-GB" sz="2200" b="1">
                <a:solidFill>
                  <a:srgbClr val="EC008C"/>
                </a:solidFill>
              </a:rPr>
              <a:t>.</a:t>
            </a:r>
          </a:p>
          <a:p>
            <a:pPr>
              <a:spcBef>
                <a:spcPct val="75000"/>
              </a:spcBef>
            </a:pPr>
            <a:r>
              <a:rPr lang="vi-VN" sz="2200" b="1">
                <a:solidFill>
                  <a:srgbClr val="EC008C"/>
                </a:solidFill>
              </a:rPr>
              <a:t>De exemplu, Biblia a profețit moartea lui Isus cu sute de ani înainte ca ea să se întâmple</a:t>
            </a:r>
            <a:r>
              <a:rPr lang="en-GB" sz="2200" b="1">
                <a:solidFill>
                  <a:srgbClr val="EC008C"/>
                </a:solidFill>
              </a:rPr>
              <a:t>.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/>
              <a:t>     </a:t>
            </a:r>
            <a:r>
              <a:rPr lang="ro-RO" sz="1100" b="1"/>
              <a:t>LIBERTATE ÎN CRISTOS</a:t>
            </a:r>
            <a:r>
              <a:rPr lang="en-US" sz="1100" b="1"/>
              <a:t> | </a:t>
            </a:r>
            <a:r>
              <a:rPr lang="ro-RO" sz="1100" b="1"/>
              <a:t>SESIUNEA </a:t>
            </a:r>
            <a:r>
              <a:rPr lang="en-US" sz="1100" b="1"/>
              <a:t>0 | </a:t>
            </a:r>
            <a:r>
              <a:rPr lang="ro-RO" sz="1100" b="1"/>
              <a:t>INTRODUCERE</a:t>
            </a:r>
            <a:endParaRPr lang="en-US" sz="1100" b="1"/>
          </a:p>
          <a:p>
            <a:endParaRPr lang="en-GB" sz="1100" b="1"/>
          </a:p>
        </p:txBody>
      </p:sp>
      <p:sp>
        <p:nvSpPr>
          <p:cNvPr id="5" name="Rectangle 4"/>
          <p:cNvSpPr/>
          <p:nvPr/>
        </p:nvSpPr>
        <p:spPr>
          <a:xfrm rot="20452767">
            <a:off x="6573838" y="1093788"/>
            <a:ext cx="1262062" cy="100806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o-RO" sz="1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ESTE </a:t>
            </a:r>
          </a:p>
          <a:p>
            <a:pPr algn="ctr">
              <a:defRPr/>
            </a:pPr>
            <a:r>
              <a:rPr lang="ro-RO" sz="1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 REALITATE!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ChangeArrowheads="1"/>
          </p:cNvSpPr>
          <p:nvPr/>
        </p:nvSpPr>
        <p:spPr bwMode="auto">
          <a:xfrm>
            <a:off x="539750" y="998538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</a:t>
            </a:r>
            <a:r>
              <a:rPr lang="en-GB" sz="3000" b="1">
                <a:solidFill>
                  <a:srgbClr val="00AEEF"/>
                </a:solidFill>
              </a:rPr>
              <a:t> 2</a:t>
            </a:r>
          </a:p>
        </p:txBody>
      </p:sp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/>
              <a:t>     </a:t>
            </a:r>
            <a:r>
              <a:rPr lang="ro-RO" sz="1100" b="1"/>
              <a:t>LIBERTATE ÎN CRISTOS</a:t>
            </a:r>
            <a:r>
              <a:rPr lang="en-US" sz="1100" b="1"/>
              <a:t> | </a:t>
            </a:r>
            <a:r>
              <a:rPr lang="ro-RO" sz="1100" b="1"/>
              <a:t>SESIUNEA </a:t>
            </a:r>
            <a:r>
              <a:rPr lang="en-US" sz="1100" b="1"/>
              <a:t>0 | </a:t>
            </a:r>
            <a:r>
              <a:rPr lang="ro-RO" sz="1100" b="1"/>
              <a:t>INTRODUCERE</a:t>
            </a:r>
            <a:endParaRPr lang="en-US" sz="1100" b="1"/>
          </a:p>
          <a:p>
            <a:endParaRPr lang="en-GB" sz="1100" b="1"/>
          </a:p>
        </p:txBody>
      </p:sp>
      <p:sp>
        <p:nvSpPr>
          <p:cNvPr id="9220" name="Rectangle 2"/>
          <p:cNvSpPr>
            <a:spLocks noChangeArrowheads="1"/>
          </p:cNvSpPr>
          <p:nvPr/>
        </p:nvSpPr>
        <p:spPr bwMode="auto">
          <a:xfrm>
            <a:off x="539750" y="1790700"/>
            <a:ext cx="80327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3143250" algn="l"/>
                <a:tab pos="3228975" algn="l"/>
              </a:tabLst>
            </a:pPr>
            <a:r>
              <a:rPr lang="ro-RO" sz="2200" b="1">
                <a:solidFill>
                  <a:srgbClr val="EC008C"/>
                </a:solidFill>
              </a:rPr>
              <a:t>Căutați următoarele profeții din Vechiul Testament</a:t>
            </a:r>
            <a:r>
              <a:rPr lang="en-GB" sz="2200" b="1">
                <a:solidFill>
                  <a:srgbClr val="EC008C"/>
                </a:solidFill>
              </a:rPr>
              <a:t>: </a:t>
            </a:r>
          </a:p>
          <a:p>
            <a:pPr marL="361950" lvl="1">
              <a:tabLst>
                <a:tab pos="3143250" algn="l"/>
                <a:tab pos="3228975" algn="l"/>
              </a:tabLst>
            </a:pPr>
            <a:r>
              <a:rPr lang="en-GB" sz="2200" b="1">
                <a:solidFill>
                  <a:srgbClr val="6D6F71"/>
                </a:solidFill>
              </a:rPr>
              <a:t>Mica 5:1	</a:t>
            </a:r>
            <a:r>
              <a:rPr lang="ro-RO" sz="2200" b="1">
                <a:solidFill>
                  <a:srgbClr val="6D6F71"/>
                </a:solidFill>
              </a:rPr>
              <a:t>Zaharia </a:t>
            </a:r>
            <a:r>
              <a:rPr lang="en-GB" sz="2200" b="1">
                <a:solidFill>
                  <a:srgbClr val="6D6F71"/>
                </a:solidFill>
              </a:rPr>
              <a:t>11:12-13</a:t>
            </a:r>
          </a:p>
          <a:p>
            <a:pPr marL="361950" lvl="1">
              <a:tabLst>
                <a:tab pos="3143250" algn="l"/>
                <a:tab pos="3228975" algn="l"/>
              </a:tabLst>
            </a:pPr>
            <a:r>
              <a:rPr lang="en-GB" sz="2200" b="1">
                <a:solidFill>
                  <a:srgbClr val="6D6F71"/>
                </a:solidFill>
              </a:rPr>
              <a:t>Isaia 7:14	</a:t>
            </a:r>
            <a:r>
              <a:rPr lang="ro-RO" sz="2200" b="1">
                <a:solidFill>
                  <a:srgbClr val="6D6F71"/>
                </a:solidFill>
              </a:rPr>
              <a:t>Psalmul </a:t>
            </a:r>
            <a:r>
              <a:rPr lang="en-GB" sz="2200" b="1">
                <a:solidFill>
                  <a:srgbClr val="6D6F71"/>
                </a:solidFill>
              </a:rPr>
              <a:t>22:17 </a:t>
            </a:r>
            <a:r>
              <a:rPr lang="ro-RO" sz="2200" b="1">
                <a:solidFill>
                  <a:srgbClr val="6D6F71"/>
                </a:solidFill>
              </a:rPr>
              <a:t>și Zaharia </a:t>
            </a:r>
            <a:r>
              <a:rPr lang="en-GB" sz="2200" b="1">
                <a:solidFill>
                  <a:srgbClr val="6D6F71"/>
                </a:solidFill>
              </a:rPr>
              <a:t>12:10</a:t>
            </a:r>
          </a:p>
          <a:p>
            <a:pPr marL="361950" lvl="1">
              <a:tabLst>
                <a:tab pos="3143250" algn="l"/>
                <a:tab pos="3228975" algn="l"/>
              </a:tabLst>
            </a:pPr>
            <a:r>
              <a:rPr lang="ro-RO" sz="2200" b="1">
                <a:solidFill>
                  <a:srgbClr val="6D6F71"/>
                </a:solidFill>
              </a:rPr>
              <a:t>Ieremia </a:t>
            </a:r>
            <a:r>
              <a:rPr lang="en-GB" sz="2200" b="1">
                <a:solidFill>
                  <a:srgbClr val="6D6F71"/>
                </a:solidFill>
              </a:rPr>
              <a:t>31:15	</a:t>
            </a:r>
            <a:r>
              <a:rPr lang="ro-RO" sz="2200" b="1">
                <a:solidFill>
                  <a:srgbClr val="6D6F71"/>
                </a:solidFill>
              </a:rPr>
              <a:t>Exodul </a:t>
            </a:r>
            <a:r>
              <a:rPr lang="en-GB" sz="2200" b="1">
                <a:solidFill>
                  <a:srgbClr val="6D6F71"/>
                </a:solidFill>
              </a:rPr>
              <a:t>12:46 </a:t>
            </a:r>
            <a:r>
              <a:rPr lang="ro-RO" sz="2200" b="1">
                <a:solidFill>
                  <a:srgbClr val="6D6F71"/>
                </a:solidFill>
              </a:rPr>
              <a:t>și </a:t>
            </a:r>
            <a:r>
              <a:rPr lang="en-GB" sz="2200" b="1">
                <a:solidFill>
                  <a:srgbClr val="6D6F71"/>
                </a:solidFill>
              </a:rPr>
              <a:t>Psalm</a:t>
            </a:r>
            <a:r>
              <a:rPr lang="ro-RO" sz="2200" b="1">
                <a:solidFill>
                  <a:srgbClr val="6D6F71"/>
                </a:solidFill>
              </a:rPr>
              <a:t>ul</a:t>
            </a:r>
            <a:r>
              <a:rPr lang="en-GB" sz="2200" b="1">
                <a:solidFill>
                  <a:srgbClr val="6D6F71"/>
                </a:solidFill>
              </a:rPr>
              <a:t> 34:21</a:t>
            </a:r>
          </a:p>
          <a:p>
            <a:pPr marL="361950" lvl="1">
              <a:tabLst>
                <a:tab pos="3143250" algn="l"/>
                <a:tab pos="3228975" algn="l"/>
              </a:tabLst>
            </a:pPr>
            <a:r>
              <a:rPr lang="ro-RO" sz="2200" b="1">
                <a:solidFill>
                  <a:srgbClr val="6D6F71"/>
                </a:solidFill>
              </a:rPr>
              <a:t>Psalmul </a:t>
            </a:r>
            <a:r>
              <a:rPr lang="en-GB" sz="2200" b="1">
                <a:solidFill>
                  <a:srgbClr val="6D6F71"/>
                </a:solidFill>
              </a:rPr>
              <a:t>41:10	Psalm</a:t>
            </a:r>
            <a:r>
              <a:rPr lang="ro-RO" sz="2200" b="1">
                <a:solidFill>
                  <a:srgbClr val="6D6F71"/>
                </a:solidFill>
              </a:rPr>
              <a:t>ul</a:t>
            </a:r>
            <a:r>
              <a:rPr lang="en-GB" sz="2200" b="1">
                <a:solidFill>
                  <a:srgbClr val="6D6F71"/>
                </a:solidFill>
              </a:rPr>
              <a:t> 22:19</a:t>
            </a:r>
          </a:p>
          <a:p>
            <a:pPr>
              <a:tabLst>
                <a:tab pos="3143250" algn="l"/>
                <a:tab pos="3228975" algn="l"/>
              </a:tabLst>
            </a:pPr>
            <a:endParaRPr lang="en-GB" sz="2200" b="1">
              <a:solidFill>
                <a:srgbClr val="EC008C"/>
              </a:solidFill>
            </a:endParaRPr>
          </a:p>
          <a:p>
            <a:pPr>
              <a:tabLst>
                <a:tab pos="3143250" algn="l"/>
                <a:tab pos="3228975" algn="l"/>
              </a:tabLst>
            </a:pPr>
            <a:r>
              <a:rPr lang="ro-RO" sz="2200" b="1">
                <a:solidFill>
                  <a:srgbClr val="EC008C"/>
                </a:solidFill>
              </a:rPr>
              <a:t>Din cunoștințele voastre referitoare la viața Domnului Isus, cum s-au împlinit acestea prin El</a:t>
            </a:r>
            <a:r>
              <a:rPr lang="en-GB" sz="2200" b="1">
                <a:solidFill>
                  <a:srgbClr val="EC008C"/>
                </a:solidFill>
              </a:rPr>
              <a:t>?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resurection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750" y="923925"/>
            <a:ext cx="6769100" cy="376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2"/>
          <p:cNvSpPr>
            <a:spLocks noChangeArrowheads="1"/>
          </p:cNvSpPr>
          <p:nvPr/>
        </p:nvSpPr>
        <p:spPr bwMode="auto">
          <a:xfrm>
            <a:off x="4643438" y="1017588"/>
            <a:ext cx="39973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Afirmația Bibliei că Isus a înviat din morți este credibilă</a:t>
            </a:r>
            <a:endParaRPr lang="en-GB" sz="2200" b="1">
              <a:solidFill>
                <a:srgbClr val="EC008C"/>
              </a:solidFill>
            </a:endParaRP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/>
              <a:t>     </a:t>
            </a:r>
            <a:r>
              <a:rPr lang="ro-RO" sz="1100" b="1"/>
              <a:t>LIBERTATE ÎN CRISTOS</a:t>
            </a:r>
            <a:r>
              <a:rPr lang="en-US" sz="1100" b="1"/>
              <a:t> | </a:t>
            </a:r>
            <a:r>
              <a:rPr lang="ro-RO" sz="1100" b="1"/>
              <a:t>SESIUNEA </a:t>
            </a:r>
            <a:r>
              <a:rPr lang="en-US" sz="1100" b="1"/>
              <a:t>0 | </a:t>
            </a:r>
            <a:r>
              <a:rPr lang="ro-RO" sz="1100" b="1"/>
              <a:t>INTRODUCERE</a:t>
            </a:r>
            <a:endParaRPr lang="en-US" sz="1100" b="1"/>
          </a:p>
          <a:p>
            <a:endParaRPr lang="en-GB" sz="1100" b="1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hurch_growth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1188" y="1212850"/>
            <a:ext cx="5905500" cy="366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5724525" y="1017588"/>
            <a:ext cx="2879725" cy="110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>
                <a:solidFill>
                  <a:srgbClr val="EC008C"/>
                </a:solidFill>
              </a:rPr>
              <a:t>Biserica nu a încetat niciodată să crească</a:t>
            </a:r>
            <a:endParaRPr lang="en-GB" sz="2200" b="1">
              <a:solidFill>
                <a:srgbClr val="EC008C"/>
              </a:solidFill>
            </a:endParaRPr>
          </a:p>
        </p:txBody>
      </p:sp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/>
              <a:t>     </a:t>
            </a:r>
            <a:r>
              <a:rPr lang="ro-RO" sz="1100" b="1"/>
              <a:t>LIBERTATE ÎN CRISTOS</a:t>
            </a:r>
            <a:r>
              <a:rPr lang="en-US" sz="1100" b="1"/>
              <a:t> | </a:t>
            </a:r>
            <a:r>
              <a:rPr lang="ro-RO" sz="1100" b="1"/>
              <a:t>SESIUNEA </a:t>
            </a:r>
            <a:r>
              <a:rPr lang="en-US" sz="1100" b="1"/>
              <a:t>0 | </a:t>
            </a:r>
            <a:r>
              <a:rPr lang="ro-RO" sz="1100" b="1"/>
              <a:t>INTRODUCERE</a:t>
            </a:r>
            <a:endParaRPr lang="en-US" sz="1100" b="1"/>
          </a:p>
          <a:p>
            <a:endParaRPr lang="en-GB" sz="1100" b="1"/>
          </a:p>
        </p:txBody>
      </p:sp>
      <p:sp>
        <p:nvSpPr>
          <p:cNvPr id="11269" name="TextBox 4"/>
          <p:cNvSpPr txBox="1">
            <a:spLocks noChangeArrowheads="1"/>
          </p:cNvSpPr>
          <p:nvPr/>
        </p:nvSpPr>
        <p:spPr bwMode="auto">
          <a:xfrm>
            <a:off x="1403350" y="1419225"/>
            <a:ext cx="3097213" cy="369888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b="1">
                <a:solidFill>
                  <a:srgbClr val="FF2929"/>
                </a:solidFill>
              </a:rPr>
              <a:t>CREȘTEREA BISERICII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/>
              <a:t>     </a:t>
            </a:r>
            <a:r>
              <a:rPr lang="ro-RO" sz="1100" b="1"/>
              <a:t>LIBERTATE ÎN CRISTOS</a:t>
            </a:r>
            <a:r>
              <a:rPr lang="en-US" sz="1100" b="1"/>
              <a:t> | </a:t>
            </a:r>
            <a:r>
              <a:rPr lang="ro-RO" sz="1100" b="1"/>
              <a:t>SESIUNEA </a:t>
            </a:r>
            <a:r>
              <a:rPr lang="en-US" sz="1100" b="1"/>
              <a:t>0 | </a:t>
            </a:r>
            <a:r>
              <a:rPr lang="ro-RO" sz="1100" b="1"/>
              <a:t>INTRODUCERE</a:t>
            </a:r>
            <a:endParaRPr lang="en-US" sz="1100" b="1"/>
          </a:p>
          <a:p>
            <a:endParaRPr lang="en-GB" sz="1100" b="1"/>
          </a:p>
        </p:txBody>
      </p:sp>
      <p:pic>
        <p:nvPicPr>
          <p:cNvPr id="12291" name="Picture 4" descr="FREE!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70450" y="842963"/>
            <a:ext cx="3086100" cy="418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Rectangle 2"/>
          <p:cNvSpPr>
            <a:spLocks noChangeArrowheads="1"/>
          </p:cNvSpPr>
          <p:nvPr/>
        </p:nvSpPr>
        <p:spPr bwMode="auto">
          <a:xfrm>
            <a:off x="827088" y="1779588"/>
            <a:ext cx="3459162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vi-VN" sz="2200" b="1">
                <a:solidFill>
                  <a:srgbClr val="EC008C"/>
                </a:solidFill>
              </a:rPr>
              <a:t>Adevărurile</a:t>
            </a:r>
            <a:r>
              <a:rPr lang="ro-RO" sz="2200" b="1">
                <a:solidFill>
                  <a:srgbClr val="EC008C"/>
                </a:solidFill>
              </a:rPr>
              <a:t> din Biblie schimbă vieți și astăzi</a:t>
            </a:r>
            <a:endParaRPr lang="en-GB" sz="2200" b="1">
              <a:solidFill>
                <a:srgbClr val="EC008C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ChangeArrowheads="1"/>
          </p:cNvSpPr>
          <p:nvPr/>
        </p:nvSpPr>
        <p:spPr bwMode="auto">
          <a:xfrm>
            <a:off x="539750" y="1790700"/>
            <a:ext cx="7818438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200" b="1" dirty="0">
                <a:solidFill>
                  <a:srgbClr val="EC008C"/>
                </a:solidFill>
              </a:rPr>
              <a:t>Cum să devenim oameni noi</a:t>
            </a:r>
            <a:r>
              <a:rPr lang="en-GB" sz="2200" b="1" dirty="0">
                <a:solidFill>
                  <a:srgbClr val="6D6F71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din interior</a:t>
            </a:r>
            <a:r>
              <a:rPr lang="en-US" sz="2200" b="1" dirty="0">
                <a:solidFill>
                  <a:srgbClr val="6D6F71"/>
                </a:solidFill>
              </a:rPr>
              <a:t>.</a:t>
            </a:r>
            <a:endParaRPr lang="en-GB" sz="2200" b="1" dirty="0">
              <a:solidFill>
                <a:srgbClr val="6D6F71"/>
              </a:solidFill>
            </a:endParaRPr>
          </a:p>
          <a:p>
            <a:r>
              <a:rPr lang="ro-RO" sz="2200" b="1" dirty="0">
                <a:solidFill>
                  <a:srgbClr val="EC008C"/>
                </a:solidFill>
              </a:rPr>
              <a:t>Care este motivul pentru care putem intra încrezători</a:t>
            </a:r>
            <a:r>
              <a:rPr lang="en-GB" sz="2200" b="1" dirty="0">
                <a:solidFill>
                  <a:srgbClr val="6D6F71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și fără teamă în prezența lui Dumnezeu, oricând</a:t>
            </a:r>
            <a:r>
              <a:rPr lang="en-US" sz="2200" b="1" dirty="0">
                <a:solidFill>
                  <a:srgbClr val="6D6F71"/>
                </a:solidFill>
              </a:rPr>
              <a:t>.</a:t>
            </a:r>
            <a:endParaRPr lang="en-GB" sz="2200" b="1" dirty="0">
              <a:solidFill>
                <a:srgbClr val="6D6F71"/>
              </a:solidFill>
            </a:endParaRPr>
          </a:p>
          <a:p>
            <a:r>
              <a:rPr lang="ro-RO" sz="2200" b="1" dirty="0">
                <a:solidFill>
                  <a:srgbClr val="EC008C"/>
                </a:solidFill>
              </a:rPr>
              <a:t>Nimic din ceea ce facem</a:t>
            </a:r>
            <a:r>
              <a:rPr lang="en-GB" sz="2200" b="1" dirty="0">
                <a:solidFill>
                  <a:srgbClr val="6D6F71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nu Îl poate determina pe Dumnezeu să ne iubească mai mult sau mai puțin</a:t>
            </a:r>
            <a:r>
              <a:rPr lang="en-US" sz="2200" b="1" dirty="0">
                <a:solidFill>
                  <a:srgbClr val="6D6F71"/>
                </a:solidFill>
              </a:rPr>
              <a:t>.</a:t>
            </a:r>
            <a:endParaRPr lang="en-GB" sz="2200" b="1" dirty="0">
              <a:solidFill>
                <a:srgbClr val="6D6F71"/>
              </a:solidFill>
            </a:endParaRPr>
          </a:p>
          <a:p>
            <a:r>
              <a:rPr lang="ro-RO" sz="2200" b="1" dirty="0">
                <a:solidFill>
                  <a:srgbClr val="EC008C"/>
                </a:solidFill>
              </a:rPr>
              <a:t>Cum să ne ocupăm</a:t>
            </a:r>
            <a:r>
              <a:rPr lang="en-GB" sz="2200" b="1" dirty="0">
                <a:solidFill>
                  <a:srgbClr val="6D6F71"/>
                </a:solidFill>
              </a:rPr>
              <a:t> </a:t>
            </a:r>
            <a:r>
              <a:rPr lang="ro-RO" sz="2200" b="1" dirty="0">
                <a:solidFill>
                  <a:srgbClr val="6D6F71"/>
                </a:solidFill>
              </a:rPr>
              <a:t>de efectele celor mai profunde probleme din trecut</a:t>
            </a:r>
            <a:r>
              <a:rPr lang="en-US" sz="2200" b="1" dirty="0">
                <a:solidFill>
                  <a:srgbClr val="6D6F71"/>
                </a:solidFill>
              </a:rPr>
              <a:t>.</a:t>
            </a:r>
            <a:endParaRPr lang="en-GB" sz="2200" b="1" dirty="0">
              <a:solidFill>
                <a:srgbClr val="6D6F71"/>
              </a:solidFill>
            </a:endParaRPr>
          </a:p>
          <a:p>
            <a:r>
              <a:rPr lang="ro-RO" sz="2200" b="1" dirty="0">
                <a:solidFill>
                  <a:srgbClr val="EC008C"/>
                </a:solidFill>
              </a:rPr>
              <a:t>Cum să ne ocupăm </a:t>
            </a:r>
            <a:r>
              <a:rPr lang="ro-RO" sz="2200" b="1" dirty="0">
                <a:solidFill>
                  <a:srgbClr val="6D6F71"/>
                </a:solidFill>
              </a:rPr>
              <a:t>de tiparele repetitive de păcat</a:t>
            </a:r>
            <a:r>
              <a:rPr lang="en-US" sz="2200" b="1" dirty="0">
                <a:solidFill>
                  <a:srgbClr val="6D6F71"/>
                </a:solidFill>
              </a:rPr>
              <a:t>.</a:t>
            </a:r>
            <a:endParaRPr lang="en-GB" sz="2200" b="1" dirty="0">
              <a:solidFill>
                <a:srgbClr val="6D6F71"/>
              </a:solidFill>
            </a:endParaRPr>
          </a:p>
          <a:p>
            <a:r>
              <a:rPr lang="ro-RO" sz="2200" b="1" dirty="0">
                <a:solidFill>
                  <a:srgbClr val="EC008C"/>
                </a:solidFill>
              </a:rPr>
              <a:t>Înțelegerea </a:t>
            </a:r>
            <a:r>
              <a:rPr lang="ro-RO" sz="2200" b="1" dirty="0">
                <a:solidFill>
                  <a:srgbClr val="6D6F71"/>
                </a:solidFill>
              </a:rPr>
              <a:t>scopului lui Dumnezeu pentru viața noastră</a:t>
            </a:r>
            <a:r>
              <a:rPr lang="en-US" sz="2200" b="1">
                <a:solidFill>
                  <a:srgbClr val="6D6F71"/>
                </a:solidFill>
              </a:rPr>
              <a:t>.</a:t>
            </a:r>
            <a:endParaRPr lang="en-GB" sz="2200" b="1" dirty="0">
              <a:solidFill>
                <a:srgbClr val="6D6F71"/>
              </a:solidFill>
            </a:endParaRPr>
          </a:p>
        </p:txBody>
      </p:sp>
      <p:sp>
        <p:nvSpPr>
          <p:cNvPr id="13315" name="Rectangle 3"/>
          <p:cNvSpPr>
            <a:spLocks noChangeArrowheads="1"/>
          </p:cNvSpPr>
          <p:nvPr/>
        </p:nvSpPr>
        <p:spPr bwMode="auto">
          <a:xfrm>
            <a:off x="539750" y="998538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 dirty="0">
                <a:solidFill>
                  <a:srgbClr val="00AEEF"/>
                </a:solidFill>
              </a:rPr>
              <a:t>Restul cursului</a:t>
            </a:r>
            <a:endParaRPr lang="en-GB" sz="3000" b="1" dirty="0">
              <a:solidFill>
                <a:srgbClr val="00AEEF"/>
              </a:solidFill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/>
              <a:t>     </a:t>
            </a:r>
            <a:r>
              <a:rPr lang="ro-RO" sz="1100" b="1"/>
              <a:t>LIBERTATE ÎN CRISTOS</a:t>
            </a:r>
            <a:r>
              <a:rPr lang="en-US" sz="1100" b="1"/>
              <a:t> | </a:t>
            </a:r>
            <a:r>
              <a:rPr lang="ro-RO" sz="1100" b="1"/>
              <a:t>SESIUNEA </a:t>
            </a:r>
            <a:r>
              <a:rPr lang="en-US" sz="1100" b="1"/>
              <a:t>0 | </a:t>
            </a:r>
            <a:r>
              <a:rPr lang="ro-RO" sz="1100" b="1"/>
              <a:t>INTRODUCERE</a:t>
            </a:r>
            <a:endParaRPr lang="en-US" sz="1100" b="1"/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5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5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355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55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355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FREE!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13050" y="188913"/>
            <a:ext cx="3516313" cy="476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5357813" y="4714875"/>
            <a:ext cx="3643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Finalul prezentării</a:t>
            </a:r>
            <a:r>
              <a:rPr lang="en-GB" sz="1200" b="1">
                <a:solidFill>
                  <a:srgbClr val="6D6F71"/>
                </a:solidFill>
              </a:rPr>
              <a:t>, </a:t>
            </a:r>
            <a:r>
              <a:rPr lang="ro-RO" sz="1200" b="1">
                <a:solidFill>
                  <a:srgbClr val="6D6F71"/>
                </a:solidFill>
              </a:rPr>
              <a:t>apasă </a:t>
            </a:r>
            <a:r>
              <a:rPr lang="en-GB" sz="1200" b="1">
                <a:solidFill>
                  <a:srgbClr val="6D6F71"/>
                </a:solidFill>
              </a:rPr>
              <a:t>[esc] </a:t>
            </a:r>
            <a:r>
              <a:rPr lang="ro-RO" sz="1200" b="1">
                <a:solidFill>
                  <a:srgbClr val="6D6F71"/>
                </a:solidFill>
              </a:rPr>
              <a:t>pentru a ieși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  <p:transition advClick="0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1822</TotalTime>
  <Words>422</Words>
  <Application>Microsoft Office PowerPoint</Application>
  <PresentationFormat>On-screen Show (16:9)</PresentationFormat>
  <Paragraphs>74</Paragraphs>
  <Slides>12</Slides>
  <Notes>12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  <vt:variant>
        <vt:lpstr>Custom Shows</vt:lpstr>
      </vt:variant>
      <vt:variant>
        <vt:i4>1</vt:i4>
      </vt:variant>
    </vt:vector>
  </HeadingPairs>
  <TitlesOfParts>
    <vt:vector size="21" baseType="lpstr">
      <vt:lpstr>Wingdings 3</vt:lpstr>
      <vt:lpstr>Arial</vt:lpstr>
      <vt:lpstr>Wingdings</vt:lpstr>
      <vt:lpstr>Lucida Sans</vt:lpstr>
      <vt:lpstr>Wingdings 2</vt:lpstr>
      <vt:lpstr>Calibri</vt:lpstr>
      <vt:lpstr>Book Antiqua</vt:lpstr>
      <vt:lpstr>Apex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Dont_Pause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Freedom in Christ</dc:creator>
  <cp:lastModifiedBy>Office ZIZULA</cp:lastModifiedBy>
  <cp:revision>206</cp:revision>
  <dcterms:created xsi:type="dcterms:W3CDTF">2009-05-20T09:05:57Z</dcterms:created>
  <dcterms:modified xsi:type="dcterms:W3CDTF">2026-06-03T17:49:28Z</dcterms:modified>
</cp:coreProperties>
</file>